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792" r:id="rId3"/>
  </p:sldMasterIdLst>
  <p:notesMasterIdLst>
    <p:notesMasterId r:id="rId53"/>
  </p:notesMasterIdLst>
  <p:handoutMasterIdLst>
    <p:handoutMasterId r:id="rId54"/>
  </p:handoutMasterIdLst>
  <p:sldIdLst>
    <p:sldId id="402" r:id="rId4"/>
    <p:sldId id="521" r:id="rId5"/>
    <p:sldId id="520" r:id="rId6"/>
    <p:sldId id="524" r:id="rId7"/>
    <p:sldId id="519" r:id="rId8"/>
    <p:sldId id="522" r:id="rId9"/>
    <p:sldId id="523" r:id="rId10"/>
    <p:sldId id="525" r:id="rId11"/>
    <p:sldId id="526" r:id="rId12"/>
    <p:sldId id="527" r:id="rId13"/>
    <p:sldId id="529" r:id="rId14"/>
    <p:sldId id="530" r:id="rId15"/>
    <p:sldId id="511" r:id="rId16"/>
    <p:sldId id="425" r:id="rId17"/>
    <p:sldId id="281" r:id="rId18"/>
    <p:sldId id="285" r:id="rId19"/>
    <p:sldId id="289" r:id="rId20"/>
    <p:sldId id="428" r:id="rId21"/>
    <p:sldId id="295" r:id="rId22"/>
    <p:sldId id="430" r:id="rId23"/>
    <p:sldId id="300" r:id="rId24"/>
    <p:sldId id="303" r:id="rId25"/>
    <p:sldId id="305" r:id="rId26"/>
    <p:sldId id="432" r:id="rId27"/>
    <p:sldId id="313" r:id="rId28"/>
    <p:sldId id="317" r:id="rId29"/>
    <p:sldId id="493" r:id="rId30"/>
    <p:sldId id="434" r:id="rId31"/>
    <p:sldId id="328" r:id="rId32"/>
    <p:sldId id="436" r:id="rId33"/>
    <p:sldId id="340" r:id="rId34"/>
    <p:sldId id="344" r:id="rId35"/>
    <p:sldId id="438" r:id="rId36"/>
    <p:sldId id="351" r:id="rId37"/>
    <p:sldId id="355" r:id="rId38"/>
    <p:sldId id="440" r:id="rId39"/>
    <p:sldId id="496" r:id="rId40"/>
    <p:sldId id="363" r:id="rId41"/>
    <p:sldId id="365" r:id="rId42"/>
    <p:sldId id="369" r:id="rId43"/>
    <p:sldId id="373" r:id="rId44"/>
    <p:sldId id="375" r:id="rId45"/>
    <p:sldId id="381" r:id="rId46"/>
    <p:sldId id="442" r:id="rId47"/>
    <p:sldId id="501" r:id="rId48"/>
    <p:sldId id="391" r:id="rId49"/>
    <p:sldId id="393" r:id="rId50"/>
    <p:sldId id="514" r:id="rId51"/>
    <p:sldId id="399" r:id="rId52"/>
  </p:sldIdLst>
  <p:sldSz cx="9144000" cy="6858000" type="screen4x3"/>
  <p:notesSz cx="7099300" cy="102346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our User Name" initials="YUN"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CD8"/>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 pośredni 4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936" y="6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77137" cy="512304"/>
          </a:xfrm>
          <a:prstGeom prst="rect">
            <a:avLst/>
          </a:prstGeom>
        </p:spPr>
        <p:txBody>
          <a:bodyPr vert="horz" lIns="94759" tIns="47380" rIns="94759" bIns="47380" rtlCol="0"/>
          <a:lstStyle>
            <a:lvl1pPr algn="l">
              <a:defRPr sz="1200"/>
            </a:lvl1pPr>
          </a:lstStyle>
          <a:p>
            <a:endParaRPr lang="pl-PL"/>
          </a:p>
        </p:txBody>
      </p:sp>
      <p:sp>
        <p:nvSpPr>
          <p:cNvPr id="3" name="Symbol zastępczy daty 2"/>
          <p:cNvSpPr>
            <a:spLocks noGrp="1"/>
          </p:cNvSpPr>
          <p:nvPr>
            <p:ph type="dt" sz="quarter" idx="1"/>
          </p:nvPr>
        </p:nvSpPr>
        <p:spPr>
          <a:xfrm>
            <a:off x="4020506" y="0"/>
            <a:ext cx="3077137" cy="512304"/>
          </a:xfrm>
          <a:prstGeom prst="rect">
            <a:avLst/>
          </a:prstGeom>
        </p:spPr>
        <p:txBody>
          <a:bodyPr vert="horz" lIns="94759" tIns="47380" rIns="94759" bIns="47380" rtlCol="0"/>
          <a:lstStyle>
            <a:lvl1pPr algn="r">
              <a:defRPr sz="1200"/>
            </a:lvl1pPr>
          </a:lstStyle>
          <a:p>
            <a:fld id="{136BAB93-8ED2-4871-848B-3C00BA613C5B}" type="datetimeFigureOut">
              <a:rPr lang="pl-PL" smtClean="0"/>
              <a:pPr/>
              <a:t>2014-10-01</a:t>
            </a:fld>
            <a:endParaRPr lang="pl-PL"/>
          </a:p>
        </p:txBody>
      </p:sp>
      <p:sp>
        <p:nvSpPr>
          <p:cNvPr id="4" name="Symbol zastępczy stopki 3"/>
          <p:cNvSpPr>
            <a:spLocks noGrp="1"/>
          </p:cNvSpPr>
          <p:nvPr>
            <p:ph type="ftr" sz="quarter" idx="2"/>
          </p:nvPr>
        </p:nvSpPr>
        <p:spPr>
          <a:xfrm>
            <a:off x="0" y="9720673"/>
            <a:ext cx="3077137" cy="512303"/>
          </a:xfrm>
          <a:prstGeom prst="rect">
            <a:avLst/>
          </a:prstGeom>
        </p:spPr>
        <p:txBody>
          <a:bodyPr vert="horz" lIns="94759" tIns="47380" rIns="94759" bIns="47380" rtlCol="0" anchor="b"/>
          <a:lstStyle>
            <a:lvl1pPr algn="l">
              <a:defRPr sz="1200"/>
            </a:lvl1pPr>
          </a:lstStyle>
          <a:p>
            <a:endParaRPr lang="pl-PL"/>
          </a:p>
        </p:txBody>
      </p:sp>
      <p:sp>
        <p:nvSpPr>
          <p:cNvPr id="5" name="Symbol zastępczy numeru slajdu 4"/>
          <p:cNvSpPr>
            <a:spLocks noGrp="1"/>
          </p:cNvSpPr>
          <p:nvPr>
            <p:ph type="sldNum" sz="quarter" idx="3"/>
          </p:nvPr>
        </p:nvSpPr>
        <p:spPr>
          <a:xfrm>
            <a:off x="4020506" y="9720673"/>
            <a:ext cx="3077137" cy="512303"/>
          </a:xfrm>
          <a:prstGeom prst="rect">
            <a:avLst/>
          </a:prstGeom>
        </p:spPr>
        <p:txBody>
          <a:bodyPr vert="horz" lIns="94759" tIns="47380" rIns="94759" bIns="47380" rtlCol="0" anchor="b"/>
          <a:lstStyle>
            <a:lvl1pPr algn="r">
              <a:defRPr sz="1200"/>
            </a:lvl1pPr>
          </a:lstStyle>
          <a:p>
            <a:fld id="{C7E9EF53-8F62-464B-AD03-AE76A1CF5AB7}" type="slidenum">
              <a:rPr lang="pl-PL" smtClean="0"/>
              <a:pPr/>
              <a:t>‹#›</a:t>
            </a:fld>
            <a:endParaRPr lang="pl-PL"/>
          </a:p>
        </p:txBody>
      </p:sp>
    </p:spTree>
    <p:extLst>
      <p:ext uri="{BB962C8B-B14F-4D97-AF65-F5344CB8AC3E}">
        <p14:creationId xmlns:p14="http://schemas.microsoft.com/office/powerpoint/2010/main" val="48968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77137" cy="512222"/>
          </a:xfrm>
          <a:prstGeom prst="rect">
            <a:avLst/>
          </a:prstGeom>
        </p:spPr>
        <p:txBody>
          <a:bodyPr vert="horz" lIns="94759" tIns="47380" rIns="94759" bIns="47380" rtlCol="0"/>
          <a:lstStyle>
            <a:lvl1pPr algn="l">
              <a:defRPr sz="1200"/>
            </a:lvl1pPr>
          </a:lstStyle>
          <a:p>
            <a:endParaRPr lang="pl-PL"/>
          </a:p>
        </p:txBody>
      </p:sp>
      <p:sp>
        <p:nvSpPr>
          <p:cNvPr id="3" name="Symbol zastępczy daty 2"/>
          <p:cNvSpPr>
            <a:spLocks noGrp="1"/>
          </p:cNvSpPr>
          <p:nvPr>
            <p:ph type="dt" idx="1"/>
          </p:nvPr>
        </p:nvSpPr>
        <p:spPr>
          <a:xfrm>
            <a:off x="4020506" y="0"/>
            <a:ext cx="3077137" cy="512222"/>
          </a:xfrm>
          <a:prstGeom prst="rect">
            <a:avLst/>
          </a:prstGeom>
        </p:spPr>
        <p:txBody>
          <a:bodyPr vert="horz" lIns="94759" tIns="47380" rIns="94759" bIns="47380" rtlCol="0"/>
          <a:lstStyle>
            <a:lvl1pPr algn="r">
              <a:defRPr sz="1200"/>
            </a:lvl1pPr>
          </a:lstStyle>
          <a:p>
            <a:fld id="{325B2024-79FC-4077-8525-BE0C0659647A}" type="datetimeFigureOut">
              <a:rPr lang="pl-PL" smtClean="0"/>
              <a:pPr/>
              <a:t>2014-10-01</a:t>
            </a:fld>
            <a:endParaRPr lang="pl-PL"/>
          </a:p>
        </p:txBody>
      </p:sp>
      <p:sp>
        <p:nvSpPr>
          <p:cNvPr id="4" name="Symbol zastępczy obrazu slajdu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pl-PL"/>
          </a:p>
        </p:txBody>
      </p:sp>
      <p:sp>
        <p:nvSpPr>
          <p:cNvPr id="5" name="Symbol zastępczy notatek 4"/>
          <p:cNvSpPr>
            <a:spLocks noGrp="1"/>
          </p:cNvSpPr>
          <p:nvPr>
            <p:ph type="body" sz="quarter" idx="3"/>
          </p:nvPr>
        </p:nvSpPr>
        <p:spPr>
          <a:xfrm>
            <a:off x="709599" y="4862015"/>
            <a:ext cx="5680103" cy="4605085"/>
          </a:xfrm>
          <a:prstGeom prst="rect">
            <a:avLst/>
          </a:prstGeom>
        </p:spPr>
        <p:txBody>
          <a:bodyPr vert="horz" lIns="94759" tIns="47380" rIns="94759" bIns="4738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720755"/>
            <a:ext cx="3077137" cy="512222"/>
          </a:xfrm>
          <a:prstGeom prst="rect">
            <a:avLst/>
          </a:prstGeom>
        </p:spPr>
        <p:txBody>
          <a:bodyPr vert="horz" lIns="94759" tIns="47380" rIns="94759" bIns="47380" rtlCol="0" anchor="b"/>
          <a:lstStyle>
            <a:lvl1pPr algn="l">
              <a:defRPr sz="1200"/>
            </a:lvl1pPr>
          </a:lstStyle>
          <a:p>
            <a:endParaRPr lang="pl-PL"/>
          </a:p>
        </p:txBody>
      </p:sp>
      <p:sp>
        <p:nvSpPr>
          <p:cNvPr id="7" name="Symbol zastępczy numeru slajdu 6"/>
          <p:cNvSpPr>
            <a:spLocks noGrp="1"/>
          </p:cNvSpPr>
          <p:nvPr>
            <p:ph type="sldNum" sz="quarter" idx="5"/>
          </p:nvPr>
        </p:nvSpPr>
        <p:spPr>
          <a:xfrm>
            <a:off x="4020506" y="9720755"/>
            <a:ext cx="3077137" cy="512222"/>
          </a:xfrm>
          <a:prstGeom prst="rect">
            <a:avLst/>
          </a:prstGeom>
        </p:spPr>
        <p:txBody>
          <a:bodyPr vert="horz" lIns="94759" tIns="47380" rIns="94759" bIns="47380" rtlCol="0" anchor="b"/>
          <a:lstStyle>
            <a:lvl1pPr algn="r">
              <a:defRPr sz="1200"/>
            </a:lvl1pPr>
          </a:lstStyle>
          <a:p>
            <a:fld id="{85CFFAF9-57E1-4EB7-BFBB-C5682369E28F}" type="slidenum">
              <a:rPr lang="pl-PL" smtClean="0"/>
              <a:pPr/>
              <a:t>‹#›</a:t>
            </a:fld>
            <a:endParaRPr lang="pl-PL"/>
          </a:p>
        </p:txBody>
      </p:sp>
    </p:spTree>
    <p:extLst>
      <p:ext uri="{BB962C8B-B14F-4D97-AF65-F5344CB8AC3E}">
        <p14:creationId xmlns:p14="http://schemas.microsoft.com/office/powerpoint/2010/main" val="84676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p:cNvSpPr>
            <a:spLocks noGrp="1"/>
          </p:cNvSpPr>
          <p:nvPr>
            <p:ph type="body" idx="1"/>
          </p:nvPr>
        </p:nvSpPr>
        <p:spPr/>
        <p:txBody>
          <a:bodyPr>
            <a:normAutofit fontScale="92500"/>
          </a:bodyPr>
          <a:lstStyle/>
          <a:p>
            <a:pPr>
              <a:defRPr/>
            </a:pPr>
            <a:endParaRPr lang="pl-PL" dirty="0"/>
          </a:p>
        </p:txBody>
      </p:sp>
      <p:sp>
        <p:nvSpPr>
          <p:cNvPr id="37892"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2EDB2A9-D356-4B02-B94E-7E4F728C235D}" type="slidenum">
              <a:rPr lang="pl-PL">
                <a:solidFill>
                  <a:prstClr val="black"/>
                </a:solidFill>
              </a:rPr>
              <a:pPr>
                <a:defRPr/>
              </a:pPr>
              <a:t>14</a:t>
            </a:fld>
            <a:endParaRPr lang="pl-PL"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p:cNvSpPr>
            <a:spLocks noGrp="1"/>
          </p:cNvSpPr>
          <p:nvPr>
            <p:ph type="body" idx="1"/>
          </p:nvPr>
        </p:nvSpPr>
        <p:spPr/>
        <p:txBody>
          <a:bodyPr>
            <a:normAutofit fontScale="92500"/>
          </a:bodyPr>
          <a:lstStyle/>
          <a:p>
            <a:pPr>
              <a:defRPr/>
            </a:pPr>
            <a:endParaRPr lang="pl-PL" dirty="0"/>
          </a:p>
        </p:txBody>
      </p:sp>
      <p:sp>
        <p:nvSpPr>
          <p:cNvPr id="40964"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56199CF-6C1F-481E-8951-6E12ADAA1FA8}" type="slidenum">
              <a:rPr lang="pl-PL">
                <a:solidFill>
                  <a:prstClr val="black"/>
                </a:solidFill>
              </a:rPr>
              <a:pPr>
                <a:defRPr/>
              </a:pPr>
              <a:t>44</a:t>
            </a:fld>
            <a:endParaRPr lang="pl-PL"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p:cNvSpPr>
            <a:spLocks noGrp="1"/>
          </p:cNvSpPr>
          <p:nvPr>
            <p:ph type="body" idx="1"/>
          </p:nvPr>
        </p:nvSpPr>
        <p:spPr/>
        <p:txBody>
          <a:bodyPr>
            <a:normAutofit fontScale="92500"/>
          </a:bodyPr>
          <a:lstStyle/>
          <a:p>
            <a:pPr>
              <a:defRPr/>
            </a:pPr>
            <a:endParaRPr lang="pl-PL" dirty="0"/>
          </a:p>
        </p:txBody>
      </p:sp>
      <p:sp>
        <p:nvSpPr>
          <p:cNvPr id="39940"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9570FE5-D529-4025-9C6C-03525AD3AE46}" type="slidenum">
              <a:rPr lang="pl-PL">
                <a:solidFill>
                  <a:prstClr val="black"/>
                </a:solidFill>
              </a:rPr>
              <a:pPr>
                <a:defRPr/>
              </a:pPr>
              <a:t>18</a:t>
            </a:fld>
            <a:endParaRPr lang="pl-P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A3BE5D6-927C-46AE-A884-DDA2A1350099}" type="slidenum">
              <a:rPr lang="pl-PL" smtClean="0"/>
              <a:pPr/>
              <a:t>19</a:t>
            </a:fld>
            <a:endParaRPr lang="pl-PL"/>
          </a:p>
        </p:txBody>
      </p:sp>
    </p:spTree>
    <p:extLst>
      <p:ext uri="{BB962C8B-B14F-4D97-AF65-F5344CB8AC3E}">
        <p14:creationId xmlns:p14="http://schemas.microsoft.com/office/powerpoint/2010/main" val="3697387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p:cNvSpPr>
            <a:spLocks noGrp="1"/>
          </p:cNvSpPr>
          <p:nvPr>
            <p:ph type="body" idx="1"/>
          </p:nvPr>
        </p:nvSpPr>
        <p:spPr/>
        <p:txBody>
          <a:bodyPr>
            <a:normAutofit fontScale="92500"/>
          </a:bodyPr>
          <a:lstStyle/>
          <a:p>
            <a:pPr>
              <a:defRPr/>
            </a:pPr>
            <a:endParaRPr lang="pl-PL" dirty="0"/>
          </a:p>
        </p:txBody>
      </p:sp>
      <p:sp>
        <p:nvSpPr>
          <p:cNvPr id="46084"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ED48A72-700C-4282-8FAD-63DB7A209026}" type="slidenum">
              <a:rPr lang="pl-PL">
                <a:solidFill>
                  <a:prstClr val="black"/>
                </a:solidFill>
              </a:rPr>
              <a:pPr>
                <a:defRPr/>
              </a:pPr>
              <a:t>20</a:t>
            </a:fld>
            <a:endParaRPr lang="pl-PL"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p:cNvSpPr>
            <a:spLocks noGrp="1"/>
          </p:cNvSpPr>
          <p:nvPr>
            <p:ph type="body" idx="1"/>
          </p:nvPr>
        </p:nvSpPr>
        <p:spPr/>
        <p:txBody>
          <a:bodyPr>
            <a:normAutofit fontScale="92500"/>
          </a:bodyPr>
          <a:lstStyle/>
          <a:p>
            <a:pPr>
              <a:defRPr/>
            </a:pPr>
            <a:endParaRPr lang="pl-PL" dirty="0"/>
          </a:p>
        </p:txBody>
      </p:sp>
      <p:sp>
        <p:nvSpPr>
          <p:cNvPr id="52228"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1246D5C-9AD3-4F1F-ACF7-C52D3A668C1D}" type="slidenum">
              <a:rPr lang="pl-PL">
                <a:solidFill>
                  <a:prstClr val="black"/>
                </a:solidFill>
              </a:rPr>
              <a:pPr>
                <a:defRPr/>
              </a:pPr>
              <a:t>24</a:t>
            </a:fld>
            <a:endParaRPr lang="pl-PL"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p:cNvSpPr>
            <a:spLocks noGrp="1"/>
          </p:cNvSpPr>
          <p:nvPr>
            <p:ph type="body" idx="1"/>
          </p:nvPr>
        </p:nvSpPr>
        <p:spPr/>
        <p:txBody>
          <a:bodyPr>
            <a:normAutofit fontScale="92500"/>
          </a:bodyPr>
          <a:lstStyle/>
          <a:p>
            <a:pPr>
              <a:defRPr/>
            </a:pPr>
            <a:endParaRPr lang="pl-PL" dirty="0"/>
          </a:p>
        </p:txBody>
      </p:sp>
      <p:sp>
        <p:nvSpPr>
          <p:cNvPr id="54276"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9739EEC-ED99-49C0-93CD-14665115657C}" type="slidenum">
              <a:rPr lang="pl-PL">
                <a:solidFill>
                  <a:prstClr val="black"/>
                </a:solidFill>
              </a:rPr>
              <a:pPr>
                <a:defRPr/>
              </a:pPr>
              <a:t>28</a:t>
            </a:fld>
            <a:endParaRPr lang="pl-PL">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p:cNvSpPr>
            <a:spLocks noGrp="1"/>
          </p:cNvSpPr>
          <p:nvPr>
            <p:ph type="body" idx="1"/>
          </p:nvPr>
        </p:nvSpPr>
        <p:spPr/>
        <p:txBody>
          <a:bodyPr>
            <a:normAutofit fontScale="92500"/>
          </a:bodyPr>
          <a:lstStyle/>
          <a:p>
            <a:pPr>
              <a:defRPr/>
            </a:pPr>
            <a:endParaRPr lang="pl-PL" dirty="0"/>
          </a:p>
        </p:txBody>
      </p:sp>
      <p:sp>
        <p:nvSpPr>
          <p:cNvPr id="61444"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6EFBA3A-3E9D-42C9-ACFC-5CD4BA07F88A}" type="slidenum">
              <a:rPr lang="pl-PL">
                <a:solidFill>
                  <a:prstClr val="black"/>
                </a:solidFill>
              </a:rPr>
              <a:pPr>
                <a:defRPr/>
              </a:pPr>
              <a:t>30</a:t>
            </a:fld>
            <a:endParaRPr lang="pl-PL">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p:cNvSpPr>
            <a:spLocks noGrp="1"/>
          </p:cNvSpPr>
          <p:nvPr>
            <p:ph type="body" idx="1"/>
          </p:nvPr>
        </p:nvSpPr>
        <p:spPr/>
        <p:txBody>
          <a:bodyPr>
            <a:normAutofit fontScale="92500"/>
          </a:bodyPr>
          <a:lstStyle/>
          <a:p>
            <a:pPr>
              <a:defRPr/>
            </a:pPr>
            <a:endParaRPr lang="pl-PL" dirty="0"/>
          </a:p>
        </p:txBody>
      </p:sp>
      <p:sp>
        <p:nvSpPr>
          <p:cNvPr id="64516"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3861592-69B6-4D35-9A3D-1212310C8035}" type="slidenum">
              <a:rPr lang="pl-PL">
                <a:solidFill>
                  <a:prstClr val="black"/>
                </a:solidFill>
              </a:rPr>
              <a:pPr>
                <a:defRPr/>
              </a:pPr>
              <a:t>33</a:t>
            </a:fld>
            <a:endParaRPr lang="pl-PL">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ymbol zastępczy notatek 2"/>
          <p:cNvSpPr>
            <a:spLocks noGrp="1"/>
          </p:cNvSpPr>
          <p:nvPr>
            <p:ph type="body" idx="1"/>
          </p:nvPr>
        </p:nvSpPr>
        <p:spPr/>
        <p:txBody>
          <a:bodyPr>
            <a:normAutofit fontScale="92500"/>
          </a:bodyPr>
          <a:lstStyle/>
          <a:p>
            <a:pPr>
              <a:defRPr/>
            </a:pPr>
            <a:endParaRPr lang="pl-PL" dirty="0"/>
          </a:p>
        </p:txBody>
      </p:sp>
      <p:sp>
        <p:nvSpPr>
          <p:cNvPr id="57348"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E98D076-81AD-43B1-8E2C-5F3B6B28D5B0}" type="slidenum">
              <a:rPr lang="pl-PL">
                <a:solidFill>
                  <a:prstClr val="black"/>
                </a:solidFill>
              </a:rPr>
              <a:pPr>
                <a:defRPr/>
              </a:pPr>
              <a:t>36</a:t>
            </a:fld>
            <a:endParaRPr lang="pl-PL">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8BF6A05D-08FD-443E-A47D-4F70C487E156}" type="datetimeFigureOut">
              <a:rPr lang="pl-PL" smtClean="0"/>
              <a:pPr/>
              <a:t>2014-10-01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D67FBA3-68F7-4CD9-B06A-5159948BC95A}" type="slidenum">
              <a:rPr lang="pl-PL" smtClean="0"/>
              <a:pPr/>
              <a:t>‹#›</a:t>
            </a:fld>
            <a:endParaRPr lang="pl-P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8BF6A05D-08FD-443E-A47D-4F70C487E156}" type="datetimeFigureOut">
              <a:rPr lang="pl-PL" smtClean="0"/>
              <a:pPr/>
              <a:t>2014-10-01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D67FBA3-68F7-4CD9-B06A-5159948BC95A}"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smtClean="0"/>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BF6A05D-08FD-443E-A47D-4F70C487E156}" type="datetimeFigureOut">
              <a:rPr lang="pl-PL" smtClean="0"/>
              <a:pPr/>
              <a:t>2014-10-01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D67FBA3-68F7-4CD9-B06A-5159948BC95A}"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BAC469C5-760B-47A1-9624-3011204DC79F}" type="datetime1">
              <a:rPr lang="pl-PL">
                <a:solidFill>
                  <a:prstClr val="black">
                    <a:tint val="75000"/>
                  </a:prstClr>
                </a:solidFill>
              </a:rPr>
              <a:pPr>
                <a:defRPr/>
              </a:pPr>
              <a:t>2014-10-01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75D09B1-C517-4687-8E44-A1BF35B51588}"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74312949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lvl2pPr>
              <a:buFont typeface="Arial" pitchFamily="34" charset="0"/>
              <a:buChar char="•"/>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lvl1pPr>
              <a:defRPr/>
            </a:lvl1pPr>
          </a:lstStyle>
          <a:p>
            <a:pPr>
              <a:defRPr/>
            </a:pPr>
            <a:fld id="{6E45F762-68FA-4154-82C0-2CB671A8CEBE}" type="datetime1">
              <a:rPr lang="pl-PL">
                <a:solidFill>
                  <a:prstClr val="black">
                    <a:tint val="75000"/>
                  </a:prstClr>
                </a:solidFill>
              </a:rPr>
              <a:pPr>
                <a:defRPr/>
              </a:pPr>
              <a:t>2014-10-01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36A05D4A-950C-49A9-8FAD-7D4FB75D9949}"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7784333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9714DCD6-A556-4EA8-BF7A-8C1D117350F3}" type="datetime1">
              <a:rPr lang="pl-PL">
                <a:solidFill>
                  <a:prstClr val="black">
                    <a:tint val="75000"/>
                  </a:prstClr>
                </a:solidFill>
              </a:rPr>
              <a:pPr>
                <a:defRPr/>
              </a:pPr>
              <a:t>2014-10-01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12A088-DFDA-4A76-9E29-A65D25BAD51A}"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18828725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8B879026-7FB1-4A25-A883-93C29472AAE2}" type="datetime1">
              <a:rPr lang="pl-PL">
                <a:solidFill>
                  <a:prstClr val="black">
                    <a:tint val="75000"/>
                  </a:prstClr>
                </a:solidFill>
              </a:rPr>
              <a:pPr>
                <a:defRPr/>
              </a:pPr>
              <a:t>2014-10-01</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43564A69-1881-474D-86BF-BF9A848C891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8927363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F0F5F6A6-A137-490A-94C4-E5CF8F85E2EF}" type="datetime1">
              <a:rPr lang="pl-PL">
                <a:solidFill>
                  <a:prstClr val="black">
                    <a:tint val="75000"/>
                  </a:prstClr>
                </a:solidFill>
              </a:rPr>
              <a:pPr>
                <a:defRPr/>
              </a:pPr>
              <a:t>2014-10-01</a:t>
            </a:fld>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68E7B307-1739-4A16-93B3-C59C2BEB350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8963535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E6FFE931-8A11-404A-BA59-D25C1F1F968E}" type="datetime1">
              <a:rPr lang="pl-PL">
                <a:solidFill>
                  <a:prstClr val="black">
                    <a:tint val="75000"/>
                  </a:prstClr>
                </a:solidFill>
              </a:rPr>
              <a:pPr>
                <a:defRPr/>
              </a:pPr>
              <a:t>2014-10-01</a:t>
            </a:fld>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BE49BD60-2F4B-46BC-A03F-0F2056C9E10E}"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25499959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6F24F96F-1365-4A1F-BBB1-8DBB90640D5D}" type="datetime1">
              <a:rPr lang="pl-PL">
                <a:solidFill>
                  <a:prstClr val="black">
                    <a:tint val="75000"/>
                  </a:prstClr>
                </a:solidFill>
              </a:rPr>
              <a:pPr>
                <a:defRPr/>
              </a:pPr>
              <a:t>2014-10-01</a:t>
            </a:fld>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BEDD8FFE-5049-42F6-912E-6BFABEA41009}"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4682938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8FA816B9-EA89-4351-BCA5-88D87D60FB17}" type="datetime1">
              <a:rPr lang="pl-PL">
                <a:solidFill>
                  <a:prstClr val="black">
                    <a:tint val="75000"/>
                  </a:prstClr>
                </a:solidFill>
              </a:rPr>
              <a:pPr>
                <a:defRPr/>
              </a:pPr>
              <a:t>2014-10-01</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E0996342-05EB-46B9-9B1A-EBE0C20B5E5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0778025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F6A05D-08FD-443E-A47D-4F70C487E156}" type="datetimeFigureOut">
              <a:rPr lang="pl-PL" smtClean="0"/>
              <a:pPr/>
              <a:t>2014-10-01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D67FBA3-68F7-4CD9-B06A-5159948BC95A}" type="slidenum">
              <a:rPr lang="pl-PL" smtClean="0"/>
              <a:pPr/>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0D05869F-EDDA-4575-A07C-23E68BC735C7}" type="datetime1">
              <a:rPr lang="pl-PL">
                <a:solidFill>
                  <a:prstClr val="black">
                    <a:tint val="75000"/>
                  </a:prstClr>
                </a:solidFill>
              </a:rPr>
              <a:pPr>
                <a:defRPr/>
              </a:pPr>
              <a:t>2014-10-01</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B5A57A7D-A1D6-48C6-A43D-A4D18DD143F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67591070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A53C2324-129D-4DC6-B1D1-FB50B824B3A0}" type="datetime1">
              <a:rPr lang="pl-PL">
                <a:solidFill>
                  <a:prstClr val="black">
                    <a:tint val="75000"/>
                  </a:prstClr>
                </a:solidFill>
              </a:rPr>
              <a:pPr>
                <a:defRPr/>
              </a:pPr>
              <a:t>2014-10-01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82DFFAAE-A8C9-4871-802D-6EC72ECFF7D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33070822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7AE91DBB-6089-4B67-8684-9E2E709633B7}" type="datetime1">
              <a:rPr lang="pl-PL">
                <a:solidFill>
                  <a:prstClr val="black">
                    <a:tint val="75000"/>
                  </a:prstClr>
                </a:solidFill>
              </a:rPr>
              <a:pPr>
                <a:defRPr/>
              </a:pPr>
              <a:t>2014-10-01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CD3DA24E-C30D-41FE-B299-62FB6790F902}"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56345896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A8D93851-F93B-4784-9F4F-9F4F74B56E2C}" type="datetime1">
              <a:rPr lang="pl-PL">
                <a:solidFill>
                  <a:prstClr val="black">
                    <a:tint val="75000"/>
                  </a:prstClr>
                </a:solidFill>
              </a:rPr>
              <a:pPr>
                <a:defRPr/>
              </a:pPr>
              <a:t>2014-10-01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40CEB5E-27AF-42E7-B951-310B1E757B79}"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88849335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lvl2pPr>
              <a:buFont typeface="Arial" pitchFamily="34" charset="0"/>
              <a:buChar char="•"/>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lvl1pPr>
              <a:defRPr/>
            </a:lvl1pPr>
          </a:lstStyle>
          <a:p>
            <a:pPr>
              <a:defRPr/>
            </a:pPr>
            <a:fld id="{95017E08-C496-4CB1-B8E5-D4D0374902D3}" type="datetime1">
              <a:rPr lang="pl-PL">
                <a:solidFill>
                  <a:prstClr val="black">
                    <a:tint val="75000"/>
                  </a:prstClr>
                </a:solidFill>
              </a:rPr>
              <a:pPr>
                <a:defRPr/>
              </a:pPr>
              <a:t>2014-10-01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41D70BA9-3F9D-4C3F-9EBF-157F723C567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92481783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2227ADB1-B5BF-4F74-8E18-0052A8EAEC51}" type="datetime1">
              <a:rPr lang="pl-PL">
                <a:solidFill>
                  <a:prstClr val="black">
                    <a:tint val="75000"/>
                  </a:prstClr>
                </a:solidFill>
              </a:rPr>
              <a:pPr>
                <a:defRPr/>
              </a:pPr>
              <a:t>2014-10-01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92DE245-F395-4760-91FF-DA8A0F701B23}"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79729077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CAA4981D-9B1F-4102-8589-68CFDAC33153}" type="datetime1">
              <a:rPr lang="pl-PL">
                <a:solidFill>
                  <a:prstClr val="black">
                    <a:tint val="75000"/>
                  </a:prstClr>
                </a:solidFill>
              </a:rPr>
              <a:pPr>
                <a:defRPr/>
              </a:pPr>
              <a:t>2014-10-01</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ED207552-FD54-4EF4-ABFC-95398612954D}"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2380056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CC38F4CC-3F81-4763-86F4-7C6F47E91E69}" type="datetime1">
              <a:rPr lang="pl-PL">
                <a:solidFill>
                  <a:prstClr val="black">
                    <a:tint val="75000"/>
                  </a:prstClr>
                </a:solidFill>
              </a:rPr>
              <a:pPr>
                <a:defRPr/>
              </a:pPr>
              <a:t>2014-10-01</a:t>
            </a:fld>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B8C51A00-7F44-4597-BA21-9B9361807B3E}"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82889002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859F4B3F-B175-4A79-8034-C31999CAF10B}" type="datetime1">
              <a:rPr lang="pl-PL">
                <a:solidFill>
                  <a:prstClr val="black">
                    <a:tint val="75000"/>
                  </a:prstClr>
                </a:solidFill>
              </a:rPr>
              <a:pPr>
                <a:defRPr/>
              </a:pPr>
              <a:t>2014-10-01</a:t>
            </a:fld>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E298DD7E-3E67-474B-B72C-0600D4D081AA}"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53999661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D4F62F58-1DDF-4519-8920-6DF4E4DECA5D}" type="datetime1">
              <a:rPr lang="pl-PL">
                <a:solidFill>
                  <a:prstClr val="black">
                    <a:tint val="75000"/>
                  </a:prstClr>
                </a:solidFill>
              </a:rPr>
              <a:pPr>
                <a:defRPr/>
              </a:pPr>
              <a:t>2014-10-01</a:t>
            </a:fld>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D6F6E305-24C0-44AD-8849-38695F313414}"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5434340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8BF6A05D-08FD-443E-A47D-4F70C487E156}" type="datetimeFigureOut">
              <a:rPr lang="pl-PL" smtClean="0"/>
              <a:pPr/>
              <a:t>2014-10-01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D67FBA3-68F7-4CD9-B06A-5159948BC95A}"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D87AE4D7-8E1A-4742-98FA-DF48A0A9D1D9}" type="datetime1">
              <a:rPr lang="pl-PL">
                <a:solidFill>
                  <a:prstClr val="black">
                    <a:tint val="75000"/>
                  </a:prstClr>
                </a:solidFill>
              </a:rPr>
              <a:pPr>
                <a:defRPr/>
              </a:pPr>
              <a:t>2014-10-01</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2FD458A-197F-4716-B3B1-434CA1CEC7D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1462881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9DE69F98-B74B-4D97-82A8-C5BBE0B4E77E}" type="datetime1">
              <a:rPr lang="pl-PL">
                <a:solidFill>
                  <a:prstClr val="black">
                    <a:tint val="75000"/>
                  </a:prstClr>
                </a:solidFill>
              </a:rPr>
              <a:pPr>
                <a:defRPr/>
              </a:pPr>
              <a:t>2014-10-01</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50A1D82-D44C-4424-B4F6-D78F5C0EFA71}"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48892004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FD2FD515-C517-4F77-91E7-F9D9036906F4}" type="datetime1">
              <a:rPr lang="pl-PL">
                <a:solidFill>
                  <a:prstClr val="black">
                    <a:tint val="75000"/>
                  </a:prstClr>
                </a:solidFill>
              </a:rPr>
              <a:pPr>
                <a:defRPr/>
              </a:pPr>
              <a:t>2014-10-01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D62A9912-B923-45B8-8B1B-B8193598E918}"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53050033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2FB0F705-3F7C-433A-AAF2-CD16E89F9882}" type="datetime1">
              <a:rPr lang="pl-PL">
                <a:solidFill>
                  <a:prstClr val="black">
                    <a:tint val="75000"/>
                  </a:prstClr>
                </a:solidFill>
              </a:rPr>
              <a:pPr>
                <a:defRPr/>
              </a:pPr>
              <a:t>2014-10-01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0C3F8A10-E093-4F26-A5BD-CF84524F203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2810309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BF6A05D-08FD-443E-A47D-4F70C487E156}" type="datetimeFigureOut">
              <a:rPr lang="pl-PL" smtClean="0"/>
              <a:pPr/>
              <a:t>2014-10-01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D67FBA3-68F7-4CD9-B06A-5159948BC95A}" type="slidenum">
              <a:rPr lang="pl-PL" smtClean="0"/>
              <a:pPr/>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l-PL" smtClean="0"/>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BF6A05D-08FD-443E-A47D-4F70C487E156}" type="datetimeFigureOut">
              <a:rPr lang="pl-PL" smtClean="0"/>
              <a:pPr/>
              <a:t>2014-10-01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D67FBA3-68F7-4CD9-B06A-5159948BC95A}" type="slidenum">
              <a:rPr lang="pl-PL" smtClean="0"/>
              <a:pPr/>
              <a:t>‹#›</a:t>
            </a:fld>
            <a:endParaRPr lang="pl-PL"/>
          </a:p>
        </p:txBody>
      </p:sp>
      <p:sp>
        <p:nvSpPr>
          <p:cNvPr id="10" name="Title 9"/>
          <p:cNvSpPr>
            <a:spLocks noGrp="1"/>
          </p:cNvSpPr>
          <p:nvPr>
            <p:ph type="title"/>
          </p:nvPr>
        </p:nvSpPr>
        <p:spPr/>
        <p:txBody>
          <a:body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BF6A05D-08FD-443E-A47D-4F70C487E156}" type="datetimeFigureOut">
              <a:rPr lang="pl-PL" smtClean="0"/>
              <a:pPr/>
              <a:t>2014-10-01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D67FBA3-68F7-4CD9-B06A-5159948BC95A}"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6A05D-08FD-443E-A47D-4F70C487E156}" type="datetimeFigureOut">
              <a:rPr lang="pl-PL" smtClean="0"/>
              <a:pPr/>
              <a:t>2014-10-01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D67FBA3-68F7-4CD9-B06A-5159948BC95A}"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l-PL" smtClean="0"/>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BF6A05D-08FD-443E-A47D-4F70C487E156}" type="datetimeFigureOut">
              <a:rPr lang="pl-PL" smtClean="0"/>
              <a:pPr/>
              <a:t>2014-10-01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D67FBA3-68F7-4CD9-B06A-5159948BC95A}" type="slidenum">
              <a:rPr lang="pl-PL" smtClean="0"/>
              <a:pPr/>
              <a:t>‹#›</a:t>
            </a:fld>
            <a:endParaRPr lang="pl-P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BF6A05D-08FD-443E-A47D-4F70C487E156}" type="datetimeFigureOut">
              <a:rPr lang="pl-PL" smtClean="0"/>
              <a:pPr/>
              <a:t>2014-10-01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D67FBA3-68F7-4CD9-B06A-5159948BC95A}" type="slidenum">
              <a:rPr lang="pl-PL" smtClean="0"/>
              <a:pPr/>
              <a:t>‹#›</a:t>
            </a:fld>
            <a:endParaRPr lang="pl-PL"/>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l-PL" smtClean="0"/>
              <a:t>Kliknij, aby edytować styl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l-PL" smtClean="0"/>
              <a:t>Kliknij, aby edytować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BF6A05D-08FD-443E-A47D-4F70C487E156}" type="datetimeFigureOut">
              <a:rPr lang="pl-PL" smtClean="0"/>
              <a:pPr/>
              <a:t>2014-10-01</a:t>
            </a:fld>
            <a:endParaRPr lang="pl-PL"/>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pl-P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D67FBA3-68F7-4CD9-B06A-5159948BC95A}"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1AAFD85-A815-460F-8082-BBB1B5869510}" type="datetime1">
              <a:rPr lang="pl-PL">
                <a:solidFill>
                  <a:prstClr val="black">
                    <a:tint val="75000"/>
                  </a:prstClr>
                </a:solidFill>
              </a:rPr>
              <a:pPr>
                <a:defRPr/>
              </a:pPr>
              <a:t>2014-10-01</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5E751A4-41F9-41EB-BFA9-A9AE9095368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2320619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A50F558-9047-40B9-A35F-F33825E68D06}" type="datetime1">
              <a:rPr lang="pl-PL">
                <a:solidFill>
                  <a:prstClr val="black">
                    <a:tint val="75000"/>
                  </a:prstClr>
                </a:solidFill>
              </a:rPr>
              <a:pPr>
                <a:defRPr/>
              </a:pPr>
              <a:t>2014-10-01</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273799C-8583-4D52-BEDB-C1B5EF731EEB}"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3345020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ostokąt 12"/>
          <p:cNvSpPr/>
          <p:nvPr/>
        </p:nvSpPr>
        <p:spPr>
          <a:xfrm>
            <a:off x="577280" y="980728"/>
            <a:ext cx="7776864" cy="4431983"/>
          </a:xfrm>
          <a:prstGeom prst="rect">
            <a:avLst/>
          </a:prstGeom>
        </p:spPr>
        <p:txBody>
          <a:bodyPr wrap="square">
            <a:spAutoFit/>
          </a:bodyPr>
          <a:lstStyle/>
          <a:p>
            <a:pPr algn="ctr"/>
            <a:r>
              <a:rPr lang="pl-PL" sz="2800" b="1" dirty="0" smtClean="0">
                <a:effectLst>
                  <a:outerShdw blurRad="38100" dist="38100" dir="2700000" algn="tl">
                    <a:srgbClr val="000000">
                      <a:alpha val="43137"/>
                    </a:srgbClr>
                  </a:outerShdw>
                </a:effectLst>
                <a:latin typeface="Calibri" panose="020F0502020204030204" pitchFamily="34" charset="0"/>
              </a:rPr>
              <a:t>Konferencja „Fundusze europejskie dla powiatu kamiennogórskiego”</a:t>
            </a:r>
          </a:p>
          <a:p>
            <a:pPr algn="ctr"/>
            <a:endParaRPr lang="pl-PL" b="1" dirty="0" smtClean="0">
              <a:effectLst>
                <a:outerShdw blurRad="38100" dist="38100" dir="2700000" algn="tl">
                  <a:srgbClr val="000000">
                    <a:alpha val="43137"/>
                  </a:srgbClr>
                </a:outerShdw>
              </a:effectLst>
              <a:latin typeface="Calibri" panose="020F0502020204030204" pitchFamily="34" charset="0"/>
            </a:endParaRPr>
          </a:p>
          <a:p>
            <a:pPr marL="571500" indent="-571500" algn="ctr">
              <a:buFont typeface="Arial" panose="020B0604020202020204" pitchFamily="34" charset="0"/>
              <a:buChar char="•"/>
            </a:pPr>
            <a:r>
              <a:rPr lang="pl-PL" sz="2400" b="1" dirty="0" smtClean="0">
                <a:latin typeface="Calibri" panose="020F0502020204030204" pitchFamily="34" charset="0"/>
              </a:rPr>
              <a:t>Efekty Regionalnego Programu Operacyjnego dla Województwa Dolnośląskiego na lata 2007-2013 </a:t>
            </a:r>
            <a:br>
              <a:rPr lang="pl-PL" sz="2400" b="1" dirty="0" smtClean="0">
                <a:latin typeface="Calibri" panose="020F0502020204030204" pitchFamily="34" charset="0"/>
              </a:rPr>
            </a:br>
            <a:r>
              <a:rPr lang="pl-PL" sz="2400" b="1" dirty="0" smtClean="0">
                <a:latin typeface="Calibri" panose="020F0502020204030204" pitchFamily="34" charset="0"/>
              </a:rPr>
              <a:t>w powiecie </a:t>
            </a:r>
            <a:r>
              <a:rPr lang="pl-PL" sz="2400" b="1" dirty="0" smtClean="0">
                <a:latin typeface="Calibri" panose="020F0502020204030204" pitchFamily="34" charset="0"/>
              </a:rPr>
              <a:t>kamiennogórskim,</a:t>
            </a:r>
            <a:endParaRPr lang="pl-PL" sz="2400" b="1" dirty="0" smtClean="0">
              <a:latin typeface="Calibri" panose="020F0502020204030204" pitchFamily="34" charset="0"/>
            </a:endParaRPr>
          </a:p>
          <a:p>
            <a:pPr marL="571500" indent="-571500" algn="ctr">
              <a:buFont typeface="Arial" panose="020B0604020202020204" pitchFamily="34" charset="0"/>
              <a:buChar char="•"/>
            </a:pPr>
            <a:r>
              <a:rPr lang="pl-PL" sz="2400" b="1" dirty="0" smtClean="0">
                <a:latin typeface="Calibri" panose="020F0502020204030204" pitchFamily="34" charset="0"/>
              </a:rPr>
              <a:t>Główne kierunki wsparcia w ramach Regionalnego Programu Operacyjnego Województwa Dolnośląskiego 2014-2020</a:t>
            </a:r>
          </a:p>
          <a:p>
            <a:pPr algn="ctr"/>
            <a:endParaRPr lang="pl-PL" sz="1600" b="1" dirty="0" smtClean="0">
              <a:latin typeface="Calibri" panose="020F0502020204030204" pitchFamily="34" charset="0"/>
            </a:endParaRPr>
          </a:p>
          <a:p>
            <a:pPr algn="ctr"/>
            <a:endParaRPr lang="pl-PL" sz="1600" b="1" dirty="0">
              <a:latin typeface="Calibri" panose="020F0502020204030204" pitchFamily="34" charset="0"/>
            </a:endParaRPr>
          </a:p>
          <a:p>
            <a:pPr algn="ctr"/>
            <a:r>
              <a:rPr lang="pl-PL" sz="1600" b="1" dirty="0" smtClean="0">
                <a:latin typeface="Calibri" panose="020F0502020204030204" pitchFamily="34" charset="0"/>
              </a:rPr>
              <a:t>Artur </a:t>
            </a:r>
            <a:r>
              <a:rPr lang="pl-PL" sz="1600" b="1" dirty="0" err="1" smtClean="0">
                <a:latin typeface="Calibri" panose="020F0502020204030204" pitchFamily="34" charset="0"/>
              </a:rPr>
              <a:t>Pawela</a:t>
            </a:r>
            <a:r>
              <a:rPr lang="pl-PL" sz="1600" b="1" dirty="0" smtClean="0">
                <a:latin typeface="Calibri" panose="020F0502020204030204" pitchFamily="34" charset="0"/>
              </a:rPr>
              <a:t> - kierownik Działu Oceny Projektów EFRR (IZ RPO WD)</a:t>
            </a:r>
            <a:endParaRPr lang="pl-PL" sz="1600" b="1" dirty="0">
              <a:latin typeface="Calibri" panose="020F0502020204030204" pitchFamily="34" charset="0"/>
            </a:endParaRPr>
          </a:p>
          <a:p>
            <a:pPr algn="ctr"/>
            <a:r>
              <a:rPr lang="pl-PL" sz="1600" b="1" dirty="0" smtClean="0">
                <a:latin typeface="Calibri" panose="020F0502020204030204" pitchFamily="34" charset="0"/>
              </a:rPr>
              <a:t>02.10.2014 Kamienna Góra</a:t>
            </a:r>
          </a:p>
        </p:txBody>
      </p:sp>
      <p:pic>
        <p:nvPicPr>
          <p:cNvPr id="7" name="Obraz 6"/>
          <p:cNvPicPr/>
          <p:nvPr/>
        </p:nvPicPr>
        <p:blipFill>
          <a:blip r:embed="rId2" cstate="print"/>
          <a:srcRect/>
          <a:stretch>
            <a:fillRect/>
          </a:stretch>
        </p:blipFill>
        <p:spPr bwMode="auto">
          <a:xfrm>
            <a:off x="1712228" y="5517232"/>
            <a:ext cx="5760720" cy="1175385"/>
          </a:xfrm>
          <a:prstGeom prst="rect">
            <a:avLst/>
          </a:prstGeom>
          <a:noFill/>
          <a:ln w="9525">
            <a:noFill/>
            <a:miter lim="800000"/>
            <a:headEnd/>
            <a:tailEnd/>
          </a:ln>
        </p:spPr>
      </p:pic>
    </p:spTree>
    <p:extLst>
      <p:ext uri="{BB962C8B-B14F-4D97-AF65-F5344CB8AC3E}">
        <p14:creationId xmlns:p14="http://schemas.microsoft.com/office/powerpoint/2010/main" val="2094473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0" y="44624"/>
            <a:ext cx="9144000" cy="431800"/>
          </a:xfrm>
          <a:prstGeom prst="rect">
            <a:avLst/>
          </a:prstGeom>
          <a:solidFill>
            <a:srgbClr val="FFC000"/>
          </a:solid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b="1"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DLA Województwa Dolnośląskiego NA LATA 2007-2013</a:t>
            </a:r>
            <a:endParaRPr kumimoji="0" lang="pl-PL" sz="1600" b="1"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sp>
        <p:nvSpPr>
          <p:cNvPr id="3" name="Prostokąt 2"/>
          <p:cNvSpPr/>
          <p:nvPr/>
        </p:nvSpPr>
        <p:spPr>
          <a:xfrm>
            <a:off x="251520" y="548680"/>
            <a:ext cx="8640960" cy="504056"/>
          </a:xfrm>
          <a:prstGeom prst="rect">
            <a:avLst/>
          </a:prstGeom>
          <a:solidFill>
            <a:schemeClr val="bg2">
              <a:lumMod val="2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pl-PL" sz="1600" b="1" dirty="0" smtClean="0">
                <a:solidFill>
                  <a:schemeClr val="bg1"/>
                </a:solidFill>
                <a:latin typeface="Cambria" pitchFamily="18" charset="0"/>
                <a:ea typeface="Times New Roman" pitchFamily="18" charset="0"/>
                <a:cs typeface="Times New Roman" pitchFamily="18" charset="0"/>
              </a:rPr>
              <a:t>Przykłady projektów zrealizowanych/ </a:t>
            </a:r>
            <a:r>
              <a:rPr lang="pl-PL" sz="1600" b="1" dirty="0" smtClean="0">
                <a:solidFill>
                  <a:schemeClr val="bg1"/>
                </a:solidFill>
                <a:latin typeface="Cambria" pitchFamily="18" charset="0"/>
                <a:ea typeface="Times New Roman" pitchFamily="18" charset="0"/>
                <a:cs typeface="Times New Roman" pitchFamily="18" charset="0"/>
              </a:rPr>
              <a:t>realizowanych na terenie powiatu kamiennogórskiego dofinansowanych w ramach RPO WD na lata 2007-2013 </a:t>
            </a:r>
          </a:p>
        </p:txBody>
      </p:sp>
      <p:pic>
        <p:nvPicPr>
          <p:cNvPr id="5" name="Obraz 4"/>
          <p:cNvPicPr>
            <a:picLocks noChangeAspect="1"/>
          </p:cNvPicPr>
          <p:nvPr/>
        </p:nvPicPr>
        <p:blipFill>
          <a:blip r:embed="rId2" cstate="print"/>
          <a:srcRect/>
          <a:stretch>
            <a:fillRect/>
          </a:stretch>
        </p:blipFill>
        <p:spPr bwMode="auto">
          <a:xfrm>
            <a:off x="251520" y="6237312"/>
            <a:ext cx="1425575" cy="488950"/>
          </a:xfrm>
          <a:prstGeom prst="rect">
            <a:avLst/>
          </a:prstGeom>
          <a:noFill/>
          <a:ln w="9525">
            <a:noFill/>
            <a:miter lim="800000"/>
            <a:headEnd/>
            <a:tailEnd/>
          </a:ln>
        </p:spPr>
      </p:pic>
      <p:graphicFrame>
        <p:nvGraphicFramePr>
          <p:cNvPr id="7" name="Tabela 6"/>
          <p:cNvGraphicFramePr>
            <a:graphicFrameLocks noGrp="1"/>
          </p:cNvGraphicFramePr>
          <p:nvPr>
            <p:extLst>
              <p:ext uri="{D42A27DB-BD31-4B8C-83A1-F6EECF244321}">
                <p14:modId xmlns:p14="http://schemas.microsoft.com/office/powerpoint/2010/main" val="890044184"/>
              </p:ext>
            </p:extLst>
          </p:nvPr>
        </p:nvGraphicFramePr>
        <p:xfrm>
          <a:off x="400992" y="1196752"/>
          <a:ext cx="8491488" cy="4944612"/>
        </p:xfrm>
        <a:graphic>
          <a:graphicData uri="http://schemas.openxmlformats.org/drawingml/2006/table">
            <a:tbl>
              <a:tblPr>
                <a:tableStyleId>{16D9F66E-5EB9-4882-86FB-DCBF35E3C3E4}</a:tableStyleId>
              </a:tblPr>
              <a:tblGrid>
                <a:gridCol w="8491488"/>
              </a:tblGrid>
              <a:tr h="4944612">
                <a:tc>
                  <a:txBody>
                    <a:bodyPr/>
                    <a:lstStyle/>
                    <a:p>
                      <a:r>
                        <a:rPr lang="pl-PL" sz="1050" dirty="0" smtClean="0"/>
                        <a:t> </a:t>
                      </a:r>
                    </a:p>
                    <a:p>
                      <a:pPr marL="0" marR="0">
                        <a:spcBef>
                          <a:spcPts val="0"/>
                        </a:spcBef>
                        <a:spcAft>
                          <a:spcPts val="0"/>
                        </a:spcAft>
                      </a:pPr>
                      <a:r>
                        <a:rPr lang="pl-PL" sz="1200" b="1" dirty="0" smtClean="0">
                          <a:solidFill>
                            <a:schemeClr val="tx1"/>
                          </a:solidFill>
                          <a:effectLst/>
                          <a:latin typeface="Calibri" panose="020F0502020204030204" pitchFamily="34" charset="0"/>
                        </a:rPr>
                        <a:t>RPDS.04.02.00-02-018/09-00 „Budowa oczyszczalni ścieków w Marciszowie i kanalizacji sanitarnej dla wsi gminnych Gmina Marciszów”</a:t>
                      </a:r>
                    </a:p>
                    <a:p>
                      <a:r>
                        <a:rPr lang="pl-PL" sz="1200" dirty="0" smtClean="0">
                          <a:solidFill>
                            <a:schemeClr val="tx1"/>
                          </a:solidFill>
                          <a:latin typeface="Calibri" panose="020F0502020204030204" pitchFamily="34" charset="0"/>
                        </a:rPr>
                        <a:t> </a:t>
                      </a:r>
                    </a:p>
                    <a:p>
                      <a:pPr marL="0" marR="0">
                        <a:spcBef>
                          <a:spcPts val="0"/>
                        </a:spcBef>
                        <a:spcAft>
                          <a:spcPts val="0"/>
                        </a:spcAft>
                      </a:pPr>
                      <a:r>
                        <a:rPr lang="pl-PL" sz="1200" dirty="0" smtClean="0">
                          <a:solidFill>
                            <a:schemeClr val="tx1"/>
                          </a:solidFill>
                          <a:effectLst/>
                          <a:latin typeface="Calibri" panose="020F0502020204030204" pitchFamily="34" charset="0"/>
                        </a:rPr>
                        <a:t>Projekt polega na budowie mechaniczno-biologicznej oczyszczalni ścieków w Marciszowie oraz kanalizacji sanitarnej grawitacyjno-tłocznej w miejscowości Marciszów i Pustelnik. Konieczność realizacji zadań projektu wynikała z niewystarczającego wyposażenia gminy w infrastrukturę oczyszczania ścieków. Działania inwestycyjne polegały na: przygotowaniu terenu, wybudowaniu obiektów technologicznych oczyszczalni w tym dwóch reaktorów biologicznych częściowo zagłębionych w terenie, budynku obsługi, budynku technologicznego (zawierającego część mechaniczną i część osadową oczyszczania) sieci zewnętrznych, w tym technologicznych, oświetlenia terenu, drogi dojazdowej, drogi wewnętrznej z placem manewrowym, chodników. Kanalizacja odbiera ścieki zarówno z budownictwa mieszkalnego, jak i budownictwa usługowego. </a:t>
                      </a:r>
                    </a:p>
                    <a:p>
                      <a:pPr marL="0" marR="0">
                        <a:spcBef>
                          <a:spcPts val="0"/>
                        </a:spcBef>
                        <a:spcAft>
                          <a:spcPts val="0"/>
                        </a:spcAft>
                      </a:pPr>
                      <a:r>
                        <a:rPr lang="pl-PL" sz="1200" dirty="0" smtClean="0">
                          <a:solidFill>
                            <a:schemeClr val="tx1"/>
                          </a:solidFill>
                          <a:effectLst/>
                          <a:latin typeface="Calibri" panose="020F0502020204030204" pitchFamily="34" charset="0"/>
                          <a:ea typeface="Times New Roman"/>
                          <a:cs typeface="Times New Roman"/>
                        </a:rPr>
                        <a:t>Długość wybudowanej sieci kanalizacji sanitarnej 14,73 km</a:t>
                      </a:r>
                    </a:p>
                    <a:p>
                      <a:pPr marL="0" marR="0">
                        <a:spcBef>
                          <a:spcPts val="0"/>
                        </a:spcBef>
                        <a:spcAft>
                          <a:spcPts val="0"/>
                        </a:spcAft>
                      </a:pPr>
                      <a:r>
                        <a:rPr lang="pl-PL" sz="1200" dirty="0" smtClean="0">
                          <a:solidFill>
                            <a:schemeClr val="tx1"/>
                          </a:solidFill>
                          <a:effectLst/>
                          <a:latin typeface="Calibri" panose="020F0502020204030204" pitchFamily="34" charset="0"/>
                          <a:ea typeface="Times New Roman"/>
                          <a:cs typeface="Times New Roman"/>
                        </a:rPr>
                        <a:t>Liczba osób podłączonych do sieci kanalizacji sanitarnej w wyniku realizacji projektu </a:t>
                      </a:r>
                      <a:r>
                        <a:rPr lang="pl-PL" sz="1200" dirty="0" smtClean="0">
                          <a:solidFill>
                            <a:schemeClr val="tx1"/>
                          </a:solidFill>
                          <a:effectLst/>
                          <a:latin typeface="Calibri" panose="020F0502020204030204" pitchFamily="34" charset="0"/>
                        </a:rPr>
                        <a:t>1 441,00</a:t>
                      </a:r>
                    </a:p>
                    <a:p>
                      <a:pPr marL="0" marR="0">
                        <a:spcBef>
                          <a:spcPts val="0"/>
                        </a:spcBef>
                        <a:spcAft>
                          <a:spcPts val="0"/>
                        </a:spcAft>
                      </a:pPr>
                      <a:r>
                        <a:rPr lang="pl-PL" sz="1200" dirty="0" smtClean="0">
                          <a:solidFill>
                            <a:schemeClr val="tx1"/>
                          </a:solidFill>
                          <a:effectLst/>
                          <a:latin typeface="Calibri" panose="020F0502020204030204" pitchFamily="34" charset="0"/>
                        </a:rPr>
                        <a:t>Liczba bezpośrednich utworzonych miejsc pracy 3,00</a:t>
                      </a:r>
                    </a:p>
                    <a:p>
                      <a:pPr marL="0" marR="0">
                        <a:spcBef>
                          <a:spcPts val="0"/>
                        </a:spcBef>
                        <a:spcAft>
                          <a:spcPts val="0"/>
                        </a:spcAft>
                      </a:pPr>
                      <a:endParaRPr lang="pl-PL" sz="1050" dirty="0" smtClean="0">
                        <a:solidFill>
                          <a:schemeClr val="dk1"/>
                        </a:solidFill>
                        <a:effectLst/>
                        <a:latin typeface="Calibri"/>
                        <a:ea typeface="Calibri"/>
                        <a:cs typeface="Times New Roman"/>
                      </a:endParaRPr>
                    </a:p>
                  </a:txBody>
                  <a:tcPr marL="89535" marR="89535" marT="0" marB="0">
                    <a:solidFill>
                      <a:schemeClr val="accent3">
                        <a:lumMod val="20000"/>
                        <a:lumOff val="80000"/>
                      </a:schemeClr>
                    </a:solidFill>
                  </a:tcPr>
                </a:tc>
              </a:tr>
            </a:tbl>
          </a:graphicData>
        </a:graphic>
      </p:graphicFrame>
    </p:spTree>
    <p:extLst>
      <p:ext uri="{BB962C8B-B14F-4D97-AF65-F5344CB8AC3E}">
        <p14:creationId xmlns:p14="http://schemas.microsoft.com/office/powerpoint/2010/main" val="58068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0" y="44624"/>
            <a:ext cx="9144000" cy="431800"/>
          </a:xfrm>
          <a:prstGeom prst="rect">
            <a:avLst/>
          </a:prstGeom>
          <a:solidFill>
            <a:srgbClr val="FFC000"/>
          </a:solid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b="1"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DLA Województwa Dolnośląskiego NA LATA 2007-2013</a:t>
            </a:r>
            <a:endParaRPr kumimoji="0" lang="pl-PL" sz="1600" b="1"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sp>
        <p:nvSpPr>
          <p:cNvPr id="4" name="Prostokąt 3"/>
          <p:cNvSpPr/>
          <p:nvPr/>
        </p:nvSpPr>
        <p:spPr>
          <a:xfrm>
            <a:off x="251520" y="548680"/>
            <a:ext cx="8640960" cy="504056"/>
          </a:xfrm>
          <a:prstGeom prst="rect">
            <a:avLst/>
          </a:prstGeom>
          <a:solidFill>
            <a:schemeClr val="bg2">
              <a:lumMod val="2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pl-PL" sz="1600" b="1" dirty="0" smtClean="0">
                <a:solidFill>
                  <a:schemeClr val="bg1"/>
                </a:solidFill>
                <a:latin typeface="Cambria" pitchFamily="18" charset="0"/>
                <a:ea typeface="Times New Roman" pitchFamily="18" charset="0"/>
                <a:cs typeface="Times New Roman" pitchFamily="18" charset="0"/>
              </a:rPr>
              <a:t>Przykłady projektów zrealizowanych/ </a:t>
            </a:r>
            <a:r>
              <a:rPr lang="pl-PL" sz="1600" b="1" dirty="0" smtClean="0">
                <a:solidFill>
                  <a:schemeClr val="bg1"/>
                </a:solidFill>
                <a:latin typeface="Cambria" pitchFamily="18" charset="0"/>
                <a:ea typeface="Times New Roman" pitchFamily="18" charset="0"/>
                <a:cs typeface="Times New Roman" pitchFamily="18" charset="0"/>
              </a:rPr>
              <a:t>realizowanych na terenie powiatu kamiennogórskiego dofinansowanych w ramach RPO WD na lata 2007-2013 </a:t>
            </a:r>
          </a:p>
        </p:txBody>
      </p:sp>
      <p:pic>
        <p:nvPicPr>
          <p:cNvPr id="6" name="Obraz 5"/>
          <p:cNvPicPr>
            <a:picLocks noChangeAspect="1"/>
          </p:cNvPicPr>
          <p:nvPr/>
        </p:nvPicPr>
        <p:blipFill>
          <a:blip r:embed="rId2" cstate="print"/>
          <a:srcRect/>
          <a:stretch>
            <a:fillRect/>
          </a:stretch>
        </p:blipFill>
        <p:spPr bwMode="auto">
          <a:xfrm>
            <a:off x="251520" y="6237312"/>
            <a:ext cx="1425575" cy="488950"/>
          </a:xfrm>
          <a:prstGeom prst="rect">
            <a:avLst/>
          </a:prstGeom>
          <a:noFill/>
          <a:ln w="9525">
            <a:noFill/>
            <a:miter lim="800000"/>
            <a:headEnd/>
            <a:tailEnd/>
          </a:ln>
        </p:spPr>
      </p:pic>
      <p:graphicFrame>
        <p:nvGraphicFramePr>
          <p:cNvPr id="7" name="Tabela 6"/>
          <p:cNvGraphicFramePr>
            <a:graphicFrameLocks noGrp="1"/>
          </p:cNvGraphicFramePr>
          <p:nvPr>
            <p:extLst>
              <p:ext uri="{D42A27DB-BD31-4B8C-83A1-F6EECF244321}">
                <p14:modId xmlns:p14="http://schemas.microsoft.com/office/powerpoint/2010/main" val="3170619027"/>
              </p:ext>
            </p:extLst>
          </p:nvPr>
        </p:nvGraphicFramePr>
        <p:xfrm>
          <a:off x="400992" y="1196752"/>
          <a:ext cx="8491488" cy="4944612"/>
        </p:xfrm>
        <a:graphic>
          <a:graphicData uri="http://schemas.openxmlformats.org/drawingml/2006/table">
            <a:tbl>
              <a:tblPr>
                <a:tableStyleId>{16D9F66E-5EB9-4882-86FB-DCBF35E3C3E4}</a:tableStyleId>
              </a:tblPr>
              <a:tblGrid>
                <a:gridCol w="8491488"/>
              </a:tblGrid>
              <a:tr h="4944612">
                <a:tc>
                  <a:txBody>
                    <a:bodyPr/>
                    <a:lstStyle/>
                    <a:p>
                      <a:r>
                        <a:rPr lang="pl-PL" sz="1050" dirty="0" smtClean="0"/>
                        <a:t> </a:t>
                      </a:r>
                    </a:p>
                    <a:p>
                      <a:pPr algn="l"/>
                      <a:r>
                        <a:rPr lang="pl-PL" sz="1200" b="1" baseline="0" dirty="0" smtClean="0">
                          <a:effectLst/>
                          <a:latin typeface="Calibri" panose="020F0502020204030204" pitchFamily="34" charset="0"/>
                        </a:rPr>
                        <a:t>REWITALIZACJA:  </a:t>
                      </a:r>
                      <a:r>
                        <a:rPr lang="pl-PL" sz="1200" b="1" i="0" u="none" strike="noStrike" baseline="0" dirty="0" smtClean="0">
                          <a:effectLst/>
                          <a:latin typeface="Calibri" panose="020F0502020204030204" pitchFamily="34" charset="0"/>
                        </a:rPr>
                        <a:t>LOKALNY PLAN REWITALIZACJI</a:t>
                      </a:r>
                      <a:endParaRPr lang="pl-PL" sz="1200" b="1" i="0" u="none" strike="noStrike" baseline="0" dirty="0" smtClean="0">
                        <a:latin typeface="Calibri" panose="020F0502020204030204" pitchFamily="34" charset="0"/>
                      </a:endParaRPr>
                    </a:p>
                    <a:p>
                      <a:pPr algn="l"/>
                      <a:r>
                        <a:rPr lang="pl-PL" sz="1200" b="1" i="0" u="none" strike="noStrike" baseline="0" dirty="0" smtClean="0">
                          <a:latin typeface="Calibri" panose="020F0502020204030204" pitchFamily="34" charset="0"/>
                        </a:rPr>
                        <a:t>GMINY MIEJSKIEJ KAMIENNA GÓRA NA LATA 2008 – 2013</a:t>
                      </a:r>
                      <a:endParaRPr lang="pl-PL" sz="1200" b="1" dirty="0" smtClean="0">
                        <a:effectLst/>
                        <a:latin typeface="Calibri" panose="020F0502020204030204" pitchFamily="34" charset="0"/>
                      </a:endParaRPr>
                    </a:p>
                    <a:p>
                      <a:pPr algn="l">
                        <a:lnSpc>
                          <a:spcPts val="1560"/>
                        </a:lnSpc>
                        <a:spcAft>
                          <a:spcPts val="0"/>
                        </a:spcAft>
                      </a:pPr>
                      <a:endParaRPr lang="pl-PL" sz="1200" b="1" dirty="0" smtClean="0">
                        <a:solidFill>
                          <a:srgbClr val="000000"/>
                        </a:solidFill>
                        <a:effectLst/>
                        <a:latin typeface="Calibri" panose="020F0502020204030204" pitchFamily="34" charset="0"/>
                        <a:ea typeface="Times New Roman"/>
                        <a:cs typeface="Times New Roman"/>
                      </a:endParaRPr>
                    </a:p>
                    <a:p>
                      <a:pPr algn="l">
                        <a:lnSpc>
                          <a:spcPts val="1560"/>
                        </a:lnSpc>
                        <a:spcAft>
                          <a:spcPts val="0"/>
                        </a:spcAft>
                      </a:pPr>
                      <a:endParaRPr lang="pl-PL" sz="1200" b="1" dirty="0" smtClean="0">
                        <a:solidFill>
                          <a:srgbClr val="000000"/>
                        </a:solidFill>
                        <a:effectLst/>
                        <a:latin typeface="Calibri" panose="020F0502020204030204" pitchFamily="34" charset="0"/>
                        <a:ea typeface="Times New Roman"/>
                        <a:cs typeface="Times New Roman"/>
                      </a:endParaRPr>
                    </a:p>
                    <a:p>
                      <a:pPr algn="l">
                        <a:lnSpc>
                          <a:spcPts val="1560"/>
                        </a:lnSpc>
                        <a:spcAft>
                          <a:spcPts val="0"/>
                        </a:spcAft>
                      </a:pPr>
                      <a:r>
                        <a:rPr lang="pl-PL" sz="1200" b="1" dirty="0" smtClean="0">
                          <a:solidFill>
                            <a:srgbClr val="000000"/>
                          </a:solidFill>
                          <a:effectLst/>
                          <a:latin typeface="Calibri" panose="020F0502020204030204" pitchFamily="34" charset="0"/>
                          <a:ea typeface="Times New Roman"/>
                          <a:cs typeface="Times New Roman"/>
                        </a:rPr>
                        <a:t>RPDS.09.01.00-02-008/12-00 „Przebudowa i dostosowanie do potrzeb osób niepełnosprawnych </a:t>
                      </a:r>
                    </a:p>
                    <a:p>
                      <a:pPr algn="l">
                        <a:lnSpc>
                          <a:spcPts val="1560"/>
                        </a:lnSpc>
                        <a:spcAft>
                          <a:spcPts val="0"/>
                        </a:spcAft>
                      </a:pPr>
                      <a:r>
                        <a:rPr lang="pl-PL" sz="1200" b="1" dirty="0" smtClean="0">
                          <a:solidFill>
                            <a:srgbClr val="000000"/>
                          </a:solidFill>
                          <a:effectLst/>
                          <a:latin typeface="Calibri" panose="020F0502020204030204" pitchFamily="34" charset="0"/>
                          <a:ea typeface="Times New Roman"/>
                          <a:cs typeface="Times New Roman"/>
                        </a:rPr>
                        <a:t>neorenesansowego budynku ratusza Miejskiego w Kamiennej Górze”</a:t>
                      </a:r>
                      <a:endParaRPr lang="pl-PL" sz="1200" dirty="0" smtClean="0">
                        <a:effectLst/>
                        <a:latin typeface="Calibri" panose="020F0502020204030204" pitchFamily="34" charset="0"/>
                        <a:ea typeface="Calibri"/>
                        <a:cs typeface="Times New Roman"/>
                      </a:endParaRPr>
                    </a:p>
                    <a:p>
                      <a:pPr algn="l">
                        <a:lnSpc>
                          <a:spcPts val="1560"/>
                        </a:lnSpc>
                        <a:spcAft>
                          <a:spcPts val="0"/>
                        </a:spcAft>
                      </a:pPr>
                      <a:endParaRPr lang="pl-PL" sz="1100" b="1" dirty="0" smtClean="0">
                        <a:solidFill>
                          <a:srgbClr val="000000"/>
                        </a:solidFill>
                        <a:effectLst/>
                        <a:latin typeface="Tahoma"/>
                        <a:ea typeface="Times New Roman"/>
                      </a:endParaRPr>
                    </a:p>
                    <a:p>
                      <a:pPr algn="r">
                        <a:lnSpc>
                          <a:spcPts val="1560"/>
                        </a:lnSpc>
                        <a:spcAft>
                          <a:spcPts val="0"/>
                        </a:spcAft>
                      </a:pPr>
                      <a:endParaRPr lang="pl-PL" sz="1200" b="1" dirty="0" smtClean="0">
                        <a:solidFill>
                          <a:srgbClr val="000000"/>
                        </a:solidFill>
                        <a:effectLst/>
                        <a:latin typeface="Calibri" panose="020F0502020204030204" pitchFamily="34" charset="0"/>
                        <a:ea typeface="Times New Roman"/>
                      </a:endParaRPr>
                    </a:p>
                    <a:p>
                      <a:pPr algn="r">
                        <a:lnSpc>
                          <a:spcPts val="1560"/>
                        </a:lnSpc>
                        <a:spcAft>
                          <a:spcPts val="0"/>
                        </a:spcAft>
                      </a:pPr>
                      <a:endParaRPr lang="pl-PL" sz="1200" b="1" dirty="0" smtClean="0">
                        <a:solidFill>
                          <a:srgbClr val="000000"/>
                        </a:solidFill>
                        <a:effectLst/>
                        <a:latin typeface="Calibri" panose="020F0502020204030204" pitchFamily="34" charset="0"/>
                        <a:ea typeface="Times New Roman"/>
                      </a:endParaRPr>
                    </a:p>
                    <a:p>
                      <a:pPr algn="r">
                        <a:lnSpc>
                          <a:spcPts val="1560"/>
                        </a:lnSpc>
                        <a:spcAft>
                          <a:spcPts val="0"/>
                        </a:spcAft>
                      </a:pPr>
                      <a:endParaRPr lang="pl-PL" sz="1200" b="1" dirty="0" smtClean="0">
                        <a:solidFill>
                          <a:srgbClr val="000000"/>
                        </a:solidFill>
                        <a:effectLst/>
                        <a:latin typeface="Calibri" panose="020F0502020204030204" pitchFamily="34" charset="0"/>
                        <a:ea typeface="Times New Roman"/>
                      </a:endParaRPr>
                    </a:p>
                    <a:p>
                      <a:pPr algn="r">
                        <a:lnSpc>
                          <a:spcPts val="1560"/>
                        </a:lnSpc>
                        <a:spcAft>
                          <a:spcPts val="0"/>
                        </a:spcAft>
                      </a:pPr>
                      <a:endParaRPr lang="pl-PL" sz="1200" b="1" dirty="0" smtClean="0">
                        <a:solidFill>
                          <a:srgbClr val="000000"/>
                        </a:solidFill>
                        <a:effectLst/>
                        <a:latin typeface="Calibri" panose="020F0502020204030204" pitchFamily="34" charset="0"/>
                        <a:ea typeface="Times New Roman"/>
                      </a:endParaRPr>
                    </a:p>
                    <a:p>
                      <a:pPr algn="r">
                        <a:lnSpc>
                          <a:spcPts val="1560"/>
                        </a:lnSpc>
                        <a:spcAft>
                          <a:spcPts val="0"/>
                        </a:spcAft>
                      </a:pPr>
                      <a:r>
                        <a:rPr lang="pl-PL" sz="1200" b="1" dirty="0" smtClean="0">
                          <a:solidFill>
                            <a:srgbClr val="000000"/>
                          </a:solidFill>
                          <a:effectLst/>
                          <a:latin typeface="Calibri" panose="020F0502020204030204" pitchFamily="34" charset="0"/>
                          <a:ea typeface="Times New Roman"/>
                        </a:rPr>
                        <a:t>RPDS.09.01.00-02-009/12-00 „Kształtowanie zieleni parkowej w obszarze </a:t>
                      </a:r>
                    </a:p>
                    <a:p>
                      <a:pPr algn="r">
                        <a:lnSpc>
                          <a:spcPts val="1560"/>
                        </a:lnSpc>
                        <a:spcAft>
                          <a:spcPts val="0"/>
                        </a:spcAft>
                      </a:pPr>
                      <a:r>
                        <a:rPr lang="pl-PL" sz="1200" b="1" dirty="0" smtClean="0">
                          <a:solidFill>
                            <a:srgbClr val="000000"/>
                          </a:solidFill>
                          <a:effectLst/>
                          <a:latin typeface="Calibri" panose="020F0502020204030204" pitchFamily="34" charset="0"/>
                          <a:ea typeface="Times New Roman"/>
                        </a:rPr>
                        <a:t>Starego Miasta w celu wyeksponowania walorów flory Sudetów Środkowych</a:t>
                      </a:r>
                    </a:p>
                    <a:p>
                      <a:pPr algn="r">
                        <a:lnSpc>
                          <a:spcPts val="1560"/>
                        </a:lnSpc>
                        <a:spcAft>
                          <a:spcPts val="0"/>
                        </a:spcAft>
                      </a:pPr>
                      <a:r>
                        <a:rPr lang="pl-PL" sz="1200" b="1" dirty="0" smtClean="0">
                          <a:solidFill>
                            <a:srgbClr val="000000"/>
                          </a:solidFill>
                          <a:effectLst/>
                          <a:latin typeface="Calibri" panose="020F0502020204030204" pitchFamily="34" charset="0"/>
                          <a:ea typeface="Times New Roman"/>
                        </a:rPr>
                        <a:t> – Przebudowa parku miejskiego przy ul. Ogrodowej w Kamiennej Górze”</a:t>
                      </a:r>
                      <a:endParaRPr lang="pl-PL" sz="1200" b="0" dirty="0" smtClean="0">
                        <a:solidFill>
                          <a:schemeClr val="dk1"/>
                        </a:solidFill>
                        <a:effectLst/>
                        <a:latin typeface="Calibri" panose="020F0502020204030204" pitchFamily="34" charset="0"/>
                        <a:ea typeface="Times New Roman"/>
                      </a:endParaRPr>
                    </a:p>
                    <a:p>
                      <a:pPr algn="l">
                        <a:lnSpc>
                          <a:spcPts val="1560"/>
                        </a:lnSpc>
                        <a:spcAft>
                          <a:spcPts val="0"/>
                        </a:spcAft>
                      </a:pPr>
                      <a:endParaRPr lang="pl-PL" sz="1600" b="0" dirty="0" smtClean="0">
                        <a:solidFill>
                          <a:schemeClr val="dk1"/>
                        </a:solidFill>
                        <a:effectLst/>
                        <a:latin typeface="Times New Roman"/>
                        <a:ea typeface="Calibri"/>
                        <a:cs typeface="Times New Roman"/>
                      </a:endParaRPr>
                    </a:p>
                    <a:p>
                      <a:pPr algn="l">
                        <a:lnSpc>
                          <a:spcPts val="1560"/>
                        </a:lnSpc>
                        <a:spcAft>
                          <a:spcPts val="0"/>
                        </a:spcAft>
                      </a:pPr>
                      <a:endParaRPr lang="pl-PL" sz="1200" b="1" dirty="0" smtClean="0">
                        <a:effectLst/>
                        <a:latin typeface="Calibri"/>
                        <a:ea typeface="Calibri"/>
                        <a:cs typeface="Times New Roman"/>
                      </a:endParaRPr>
                    </a:p>
                    <a:p>
                      <a:pPr algn="l">
                        <a:lnSpc>
                          <a:spcPts val="1560"/>
                        </a:lnSpc>
                        <a:spcAft>
                          <a:spcPts val="0"/>
                        </a:spcAft>
                      </a:pPr>
                      <a:endParaRPr lang="pl-PL" sz="1200" b="1" dirty="0" smtClean="0">
                        <a:effectLst/>
                        <a:latin typeface="Calibri"/>
                        <a:ea typeface="Calibri"/>
                        <a:cs typeface="Times New Roman"/>
                      </a:endParaRPr>
                    </a:p>
                    <a:p>
                      <a:pPr algn="l">
                        <a:lnSpc>
                          <a:spcPts val="1560"/>
                        </a:lnSpc>
                        <a:spcAft>
                          <a:spcPts val="0"/>
                        </a:spcAft>
                      </a:pPr>
                      <a:endParaRPr lang="pl-PL" sz="1200" b="1" dirty="0" smtClean="0">
                        <a:effectLst/>
                        <a:latin typeface="Calibri"/>
                        <a:ea typeface="Calibri"/>
                        <a:cs typeface="Times New Roman"/>
                      </a:endParaRPr>
                    </a:p>
                    <a:p>
                      <a:pPr algn="l">
                        <a:lnSpc>
                          <a:spcPts val="1560"/>
                        </a:lnSpc>
                        <a:spcAft>
                          <a:spcPts val="0"/>
                        </a:spcAft>
                      </a:pPr>
                      <a:r>
                        <a:rPr lang="pl-PL" sz="1200" b="1" dirty="0" smtClean="0">
                          <a:effectLst/>
                          <a:latin typeface="Calibri"/>
                          <a:ea typeface="Calibri"/>
                          <a:cs typeface="Times New Roman"/>
                        </a:rPr>
                        <a:t>RPDS.09.01.00-02-024/09-00 „Budowa układu komunikacyjnego </a:t>
                      </a:r>
                    </a:p>
                    <a:p>
                      <a:pPr algn="l">
                        <a:lnSpc>
                          <a:spcPts val="1560"/>
                        </a:lnSpc>
                        <a:spcAft>
                          <a:spcPts val="0"/>
                        </a:spcAft>
                      </a:pPr>
                      <a:r>
                        <a:rPr lang="pl-PL" sz="1200" b="1" dirty="0" smtClean="0">
                          <a:effectLst/>
                          <a:latin typeface="Calibri"/>
                          <a:ea typeface="Calibri"/>
                          <a:cs typeface="Times New Roman"/>
                        </a:rPr>
                        <a:t>Starego Miasta w Kamiennej Górze - etap II”</a:t>
                      </a:r>
                    </a:p>
                    <a:p>
                      <a:pPr algn="l">
                        <a:lnSpc>
                          <a:spcPts val="1560"/>
                        </a:lnSpc>
                        <a:spcAft>
                          <a:spcPts val="0"/>
                        </a:spcAft>
                      </a:pPr>
                      <a:endParaRPr lang="pl-PL" sz="1200" b="1" dirty="0" smtClean="0">
                        <a:effectLst/>
                        <a:latin typeface="Calibri"/>
                        <a:ea typeface="Calibri"/>
                        <a:cs typeface="Times New Roman"/>
                      </a:endParaRPr>
                    </a:p>
                  </a:txBody>
                  <a:tcPr marL="89535" marR="89535" marT="0" marB="0">
                    <a:solidFill>
                      <a:schemeClr val="accent3">
                        <a:lumMod val="20000"/>
                        <a:lumOff val="80000"/>
                      </a:schemeClr>
                    </a:solidFill>
                  </a:tcPr>
                </a:tc>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268760"/>
            <a:ext cx="165618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092212"/>
            <a:ext cx="2592289"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4365104"/>
            <a:ext cx="284336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476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0" y="44624"/>
            <a:ext cx="9144000" cy="431800"/>
          </a:xfrm>
          <a:prstGeom prst="rect">
            <a:avLst/>
          </a:prstGeom>
          <a:solidFill>
            <a:srgbClr val="FFC000"/>
          </a:solid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b="1"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DLA Województwa Dolnośląskiego NA LATA 2007-2013</a:t>
            </a:r>
            <a:endParaRPr kumimoji="0" lang="pl-PL" sz="1600" b="1"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sp>
        <p:nvSpPr>
          <p:cNvPr id="3" name="Prostokąt 2"/>
          <p:cNvSpPr/>
          <p:nvPr/>
        </p:nvSpPr>
        <p:spPr>
          <a:xfrm>
            <a:off x="251520" y="548680"/>
            <a:ext cx="8640960" cy="504056"/>
          </a:xfrm>
          <a:prstGeom prst="rect">
            <a:avLst/>
          </a:prstGeom>
          <a:solidFill>
            <a:schemeClr val="bg2">
              <a:lumMod val="2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pl-PL" sz="1600" b="1" dirty="0" smtClean="0">
                <a:solidFill>
                  <a:schemeClr val="bg1"/>
                </a:solidFill>
                <a:latin typeface="Cambria" pitchFamily="18" charset="0"/>
                <a:ea typeface="Times New Roman" pitchFamily="18" charset="0"/>
                <a:cs typeface="Times New Roman" pitchFamily="18" charset="0"/>
              </a:rPr>
              <a:t>Przykłady projektów zrealizowanych/ </a:t>
            </a:r>
            <a:r>
              <a:rPr lang="pl-PL" sz="1600" b="1" dirty="0" smtClean="0">
                <a:solidFill>
                  <a:schemeClr val="bg1"/>
                </a:solidFill>
                <a:latin typeface="Cambria" pitchFamily="18" charset="0"/>
                <a:ea typeface="Times New Roman" pitchFamily="18" charset="0"/>
                <a:cs typeface="Times New Roman" pitchFamily="18" charset="0"/>
              </a:rPr>
              <a:t>realizowanych na terenie powiatu kamiennogórskiego dofinansowanych w ramach RPO WD na lata 2007-2013 </a:t>
            </a:r>
          </a:p>
        </p:txBody>
      </p:sp>
      <p:pic>
        <p:nvPicPr>
          <p:cNvPr id="5" name="Obraz 4"/>
          <p:cNvPicPr>
            <a:picLocks noChangeAspect="1"/>
          </p:cNvPicPr>
          <p:nvPr/>
        </p:nvPicPr>
        <p:blipFill>
          <a:blip r:embed="rId2" cstate="print"/>
          <a:srcRect/>
          <a:stretch>
            <a:fillRect/>
          </a:stretch>
        </p:blipFill>
        <p:spPr bwMode="auto">
          <a:xfrm>
            <a:off x="251520" y="6237312"/>
            <a:ext cx="1425575" cy="488950"/>
          </a:xfrm>
          <a:prstGeom prst="rect">
            <a:avLst/>
          </a:prstGeom>
          <a:noFill/>
          <a:ln w="9525">
            <a:noFill/>
            <a:miter lim="800000"/>
            <a:headEnd/>
            <a:tailEnd/>
          </a:ln>
        </p:spPr>
      </p:pic>
      <p:graphicFrame>
        <p:nvGraphicFramePr>
          <p:cNvPr id="7" name="Tabela 6"/>
          <p:cNvGraphicFramePr>
            <a:graphicFrameLocks noGrp="1"/>
          </p:cNvGraphicFramePr>
          <p:nvPr>
            <p:extLst>
              <p:ext uri="{D42A27DB-BD31-4B8C-83A1-F6EECF244321}">
                <p14:modId xmlns:p14="http://schemas.microsoft.com/office/powerpoint/2010/main" val="3964401814"/>
              </p:ext>
            </p:extLst>
          </p:nvPr>
        </p:nvGraphicFramePr>
        <p:xfrm>
          <a:off x="400992" y="1196752"/>
          <a:ext cx="8491488" cy="4944612"/>
        </p:xfrm>
        <a:graphic>
          <a:graphicData uri="http://schemas.openxmlformats.org/drawingml/2006/table">
            <a:tbl>
              <a:tblPr>
                <a:tableStyleId>{16D9F66E-5EB9-4882-86FB-DCBF35E3C3E4}</a:tableStyleId>
              </a:tblPr>
              <a:tblGrid>
                <a:gridCol w="8491488"/>
              </a:tblGrid>
              <a:tr h="4944612">
                <a:tc>
                  <a:txBody>
                    <a:bodyPr/>
                    <a:lstStyle/>
                    <a:p>
                      <a:pPr marL="0" marR="0" lvl="0" indent="0" algn="l" defTabSz="914400" rtl="0" eaLnBrk="1" fontAlgn="auto" latinLnBrk="0" hangingPunct="1">
                        <a:lnSpc>
                          <a:spcPts val="1560"/>
                        </a:lnSpc>
                        <a:spcBef>
                          <a:spcPts val="0"/>
                        </a:spcBef>
                        <a:spcAft>
                          <a:spcPts val="0"/>
                        </a:spcAft>
                        <a:buClrTx/>
                        <a:buSzTx/>
                        <a:buFontTx/>
                        <a:buNone/>
                        <a:tabLst/>
                        <a:defRPr/>
                      </a:pPr>
                      <a:r>
                        <a:rPr lang="pl-PL" sz="1050" dirty="0" smtClean="0"/>
                        <a:t> </a:t>
                      </a:r>
                    </a:p>
                    <a:p>
                      <a:pPr marL="0" marR="0" lvl="0" indent="0" algn="l" defTabSz="914400" rtl="0" eaLnBrk="1" fontAlgn="auto" latinLnBrk="0" hangingPunct="1">
                        <a:lnSpc>
                          <a:spcPts val="1560"/>
                        </a:lnSpc>
                        <a:spcBef>
                          <a:spcPts val="0"/>
                        </a:spcBef>
                        <a:spcAft>
                          <a:spcPts val="0"/>
                        </a:spcAft>
                        <a:buClrTx/>
                        <a:buSzTx/>
                        <a:buFontTx/>
                        <a:buNone/>
                        <a:tabLst/>
                        <a:defRPr/>
                      </a:pPr>
                      <a:r>
                        <a:rPr kumimoji="0" lang="pl-PL" sz="1200" b="1" i="0" u="none" strike="noStrike" kern="1200" cap="none" spc="0" normalizeH="0" baseline="0" noProof="0" dirty="0" smtClean="0">
                          <a:ln>
                            <a:noFill/>
                          </a:ln>
                          <a:solidFill>
                            <a:prstClr val="black"/>
                          </a:solidFill>
                          <a:effectLst/>
                          <a:uLnTx/>
                          <a:uFillTx/>
                          <a:latin typeface="Calibri"/>
                          <a:ea typeface="Calibri"/>
                          <a:cs typeface="Times New Roman"/>
                        </a:rPr>
                        <a:t>RPDS.09.01.00-02-025/09-00 „Przebudowa Boiska sportowego </a:t>
                      </a:r>
                    </a:p>
                    <a:p>
                      <a:pPr marL="0" marR="0" lvl="0" indent="0" algn="l" defTabSz="914400" rtl="0" eaLnBrk="1" fontAlgn="auto" latinLnBrk="0" hangingPunct="1">
                        <a:lnSpc>
                          <a:spcPts val="1560"/>
                        </a:lnSpc>
                        <a:spcBef>
                          <a:spcPts val="0"/>
                        </a:spcBef>
                        <a:spcAft>
                          <a:spcPts val="0"/>
                        </a:spcAft>
                        <a:buClrTx/>
                        <a:buSzTx/>
                        <a:buFontTx/>
                        <a:buNone/>
                        <a:tabLst/>
                        <a:defRPr/>
                      </a:pPr>
                      <a:r>
                        <a:rPr kumimoji="0" lang="pl-PL" sz="1200" b="1" i="0" u="none" strike="noStrike" kern="1200" cap="none" spc="0" normalizeH="0" baseline="0" noProof="0" dirty="0" smtClean="0">
                          <a:ln>
                            <a:noFill/>
                          </a:ln>
                          <a:solidFill>
                            <a:prstClr val="black"/>
                          </a:solidFill>
                          <a:effectLst/>
                          <a:uLnTx/>
                          <a:uFillTx/>
                          <a:latin typeface="Calibri"/>
                          <a:ea typeface="Calibri"/>
                          <a:cs typeface="Times New Roman"/>
                        </a:rPr>
                        <a:t>przy Szkole Podstawowej nr 1 w Kamiennej Górze”</a:t>
                      </a:r>
                    </a:p>
                    <a:p>
                      <a:endParaRPr lang="pl-PL" sz="1050" dirty="0" smtClean="0"/>
                    </a:p>
                    <a:p>
                      <a:endParaRPr lang="pl-PL" sz="1050" dirty="0" smtClean="0"/>
                    </a:p>
                    <a:p>
                      <a:endParaRPr lang="pl-PL" sz="1050" dirty="0" smtClean="0"/>
                    </a:p>
                    <a:p>
                      <a:endParaRPr lang="pl-PL" sz="1050" dirty="0" smtClean="0"/>
                    </a:p>
                    <a:p>
                      <a:endParaRPr lang="pl-PL" sz="1050" dirty="0" smtClean="0"/>
                    </a:p>
                    <a:p>
                      <a:endParaRPr lang="pl-PL" sz="1050" dirty="0" smtClean="0"/>
                    </a:p>
                    <a:p>
                      <a:endParaRPr lang="pl-PL" sz="1050" dirty="0" smtClean="0"/>
                    </a:p>
                    <a:p>
                      <a:endParaRPr lang="pl-PL" sz="1050" dirty="0" smtClean="0"/>
                    </a:p>
                    <a:p>
                      <a:endParaRPr lang="pl-PL" sz="1050" dirty="0" smtClean="0"/>
                    </a:p>
                    <a:p>
                      <a:pPr algn="r">
                        <a:lnSpc>
                          <a:spcPct val="100000"/>
                        </a:lnSpc>
                        <a:spcAft>
                          <a:spcPts val="0"/>
                        </a:spcAft>
                      </a:pPr>
                      <a:r>
                        <a:rPr lang="pl-PL" sz="1200" b="1" baseline="0" dirty="0" smtClean="0">
                          <a:effectLst/>
                          <a:latin typeface="Calibri" panose="020F0502020204030204" pitchFamily="34" charset="0"/>
                          <a:ea typeface="Calibri"/>
                          <a:cs typeface="Times New Roman"/>
                        </a:rPr>
                        <a:t>RPDS.09.01.00-02-026/09-00 „Budowa Trasy Turystycznej </a:t>
                      </a:r>
                    </a:p>
                    <a:p>
                      <a:pPr algn="r">
                        <a:lnSpc>
                          <a:spcPct val="100000"/>
                        </a:lnSpc>
                        <a:spcAft>
                          <a:spcPts val="0"/>
                        </a:spcAft>
                      </a:pPr>
                      <a:r>
                        <a:rPr lang="pl-PL" sz="1200" b="1" baseline="0" dirty="0" smtClean="0">
                          <a:effectLst/>
                          <a:latin typeface="Calibri" panose="020F0502020204030204" pitchFamily="34" charset="0"/>
                          <a:ea typeface="Calibri"/>
                          <a:cs typeface="Times New Roman"/>
                        </a:rPr>
                        <a:t>na Górze Parkowej – Zagospodarowanie </a:t>
                      </a:r>
                    </a:p>
                    <a:p>
                      <a:pPr algn="r">
                        <a:lnSpc>
                          <a:spcPct val="100000"/>
                        </a:lnSpc>
                        <a:spcAft>
                          <a:spcPts val="0"/>
                        </a:spcAft>
                      </a:pPr>
                      <a:r>
                        <a:rPr lang="pl-PL" sz="1200" b="1" baseline="0" dirty="0" smtClean="0">
                          <a:effectLst/>
                          <a:latin typeface="Calibri" panose="020F0502020204030204" pitchFamily="34" charset="0"/>
                          <a:ea typeface="Calibri"/>
                          <a:cs typeface="Times New Roman"/>
                        </a:rPr>
                        <a:t>Góry Parkowej na cele turystyczne”</a:t>
                      </a:r>
                    </a:p>
                    <a:p>
                      <a:pPr>
                        <a:lnSpc>
                          <a:spcPct val="100000"/>
                        </a:lnSpc>
                        <a:spcAft>
                          <a:spcPts val="0"/>
                        </a:spcAft>
                      </a:pPr>
                      <a:endParaRPr lang="pl-PL" sz="1200" b="1" baseline="0" dirty="0" smtClean="0">
                        <a:effectLst/>
                        <a:latin typeface="Calibri" panose="020F0502020204030204" pitchFamily="34" charset="0"/>
                        <a:ea typeface="Calibri"/>
                        <a:cs typeface="Times New Roman"/>
                      </a:endParaRPr>
                    </a:p>
                    <a:p>
                      <a:pPr>
                        <a:lnSpc>
                          <a:spcPct val="100000"/>
                        </a:lnSpc>
                        <a:spcAft>
                          <a:spcPts val="0"/>
                        </a:spcAft>
                      </a:pPr>
                      <a:endParaRPr lang="pl-PL" sz="1200" b="1" baseline="0" dirty="0" smtClean="0">
                        <a:effectLst/>
                        <a:latin typeface="Calibri" panose="020F0502020204030204" pitchFamily="34" charset="0"/>
                        <a:ea typeface="Calibri"/>
                        <a:cs typeface="Times New Roman"/>
                      </a:endParaRPr>
                    </a:p>
                    <a:p>
                      <a:pPr>
                        <a:lnSpc>
                          <a:spcPct val="100000"/>
                        </a:lnSpc>
                        <a:spcAft>
                          <a:spcPts val="0"/>
                        </a:spcAft>
                      </a:pPr>
                      <a:endParaRPr lang="pl-PL" sz="1200" b="1" baseline="0" dirty="0" smtClean="0">
                        <a:effectLst/>
                        <a:latin typeface="Calibri" panose="020F0502020204030204" pitchFamily="34" charset="0"/>
                        <a:ea typeface="Calibri"/>
                        <a:cs typeface="Times New Roman"/>
                      </a:endParaRPr>
                    </a:p>
                    <a:p>
                      <a:pPr>
                        <a:lnSpc>
                          <a:spcPct val="100000"/>
                        </a:lnSpc>
                        <a:spcAft>
                          <a:spcPts val="0"/>
                        </a:spcAft>
                      </a:pPr>
                      <a:endParaRPr lang="pl-PL" sz="1200" b="1" baseline="0" dirty="0" smtClean="0">
                        <a:effectLst/>
                        <a:latin typeface="Calibri" panose="020F0502020204030204" pitchFamily="34" charset="0"/>
                        <a:ea typeface="Calibri"/>
                        <a:cs typeface="Times New Roman"/>
                      </a:endParaRPr>
                    </a:p>
                    <a:p>
                      <a:pPr>
                        <a:lnSpc>
                          <a:spcPct val="100000"/>
                        </a:lnSpc>
                        <a:spcAft>
                          <a:spcPts val="0"/>
                        </a:spcAft>
                      </a:pPr>
                      <a:endParaRPr lang="pl-PL" sz="1200" b="1" baseline="0" dirty="0" smtClean="0">
                        <a:effectLst/>
                        <a:latin typeface="Calibri" panose="020F0502020204030204" pitchFamily="34" charset="0"/>
                        <a:ea typeface="Calibri"/>
                        <a:cs typeface="Times New Roman"/>
                      </a:endParaRPr>
                    </a:p>
                    <a:p>
                      <a:pPr>
                        <a:lnSpc>
                          <a:spcPct val="100000"/>
                        </a:lnSpc>
                        <a:spcAft>
                          <a:spcPts val="0"/>
                        </a:spcAft>
                      </a:pPr>
                      <a:endParaRPr lang="pl-PL" sz="1200" b="1" baseline="0" dirty="0" smtClean="0">
                        <a:effectLst/>
                        <a:latin typeface="Calibri" panose="020F0502020204030204" pitchFamily="34" charset="0"/>
                        <a:ea typeface="Calibri"/>
                        <a:cs typeface="Times New Roman"/>
                      </a:endParaRPr>
                    </a:p>
                    <a:p>
                      <a:pPr>
                        <a:lnSpc>
                          <a:spcPct val="100000"/>
                        </a:lnSpc>
                        <a:spcAft>
                          <a:spcPts val="0"/>
                        </a:spcAft>
                      </a:pPr>
                      <a:endParaRPr lang="pl-PL" sz="1200" b="1" baseline="0" dirty="0" smtClean="0">
                        <a:effectLst/>
                        <a:latin typeface="Calibri" panose="020F0502020204030204" pitchFamily="34" charset="0"/>
                        <a:ea typeface="Calibri"/>
                        <a:cs typeface="Times New Roman"/>
                      </a:endParaRPr>
                    </a:p>
                    <a:p>
                      <a:pPr>
                        <a:lnSpc>
                          <a:spcPct val="100000"/>
                        </a:lnSpc>
                        <a:spcAft>
                          <a:spcPts val="0"/>
                        </a:spcAft>
                      </a:pPr>
                      <a:r>
                        <a:rPr lang="pl-PL" sz="1200" b="1" kern="1200" baseline="0" dirty="0" smtClean="0">
                          <a:solidFill>
                            <a:schemeClr val="dk1"/>
                          </a:solidFill>
                          <a:effectLst/>
                          <a:latin typeface="Calibri" panose="020F0502020204030204" pitchFamily="34" charset="0"/>
                          <a:ea typeface="+mn-ea"/>
                          <a:cs typeface="+mn-cs"/>
                        </a:rPr>
                        <a:t>RPDS.09.01.00-02-027/09-00 „Budowa Podziemnej Trasy </a:t>
                      </a:r>
                    </a:p>
                    <a:p>
                      <a:pPr>
                        <a:lnSpc>
                          <a:spcPct val="100000"/>
                        </a:lnSpc>
                        <a:spcAft>
                          <a:spcPts val="0"/>
                        </a:spcAft>
                      </a:pPr>
                      <a:r>
                        <a:rPr lang="pl-PL" sz="1200" b="1" kern="1200" baseline="0" dirty="0" smtClean="0">
                          <a:solidFill>
                            <a:schemeClr val="dk1"/>
                          </a:solidFill>
                          <a:effectLst/>
                          <a:latin typeface="Calibri" panose="020F0502020204030204" pitchFamily="34" charset="0"/>
                          <a:ea typeface="+mn-ea"/>
                          <a:cs typeface="+mn-cs"/>
                        </a:rPr>
                        <a:t>Turystycznej – Zagospodarowanie kamiennogórskich podziemi</a:t>
                      </a:r>
                    </a:p>
                    <a:p>
                      <a:pPr>
                        <a:lnSpc>
                          <a:spcPct val="100000"/>
                        </a:lnSpc>
                        <a:spcAft>
                          <a:spcPts val="0"/>
                        </a:spcAft>
                      </a:pPr>
                      <a:r>
                        <a:rPr lang="pl-PL" sz="1200" b="1" kern="1200" baseline="0" dirty="0" smtClean="0">
                          <a:solidFill>
                            <a:schemeClr val="dk1"/>
                          </a:solidFill>
                          <a:effectLst/>
                          <a:latin typeface="Calibri" panose="020F0502020204030204" pitchFamily="34" charset="0"/>
                          <a:ea typeface="+mn-ea"/>
                          <a:cs typeface="+mn-cs"/>
                        </a:rPr>
                        <a:t>na cele turystyczne”</a:t>
                      </a:r>
                      <a:endParaRPr lang="pl-PL" sz="1200" b="1" baseline="0" dirty="0" smtClean="0">
                        <a:effectLst/>
                        <a:latin typeface="Calibri" panose="020F0502020204030204" pitchFamily="34" charset="0"/>
                        <a:ea typeface="Calibri"/>
                        <a:cs typeface="Times New Roman"/>
                      </a:endParaRPr>
                    </a:p>
                    <a:p>
                      <a:pPr>
                        <a:lnSpc>
                          <a:spcPct val="100000"/>
                        </a:lnSpc>
                        <a:spcAft>
                          <a:spcPts val="0"/>
                        </a:spcAft>
                      </a:pPr>
                      <a:endParaRPr lang="pl-PL" sz="1200" b="1" baseline="0" dirty="0" smtClean="0">
                        <a:effectLst/>
                        <a:latin typeface="Calibri" panose="020F0502020204030204" pitchFamily="34" charset="0"/>
                        <a:ea typeface="Calibri"/>
                        <a:cs typeface="Times New Roman"/>
                      </a:endParaRPr>
                    </a:p>
                  </a:txBody>
                  <a:tcPr marL="89535" marR="89535" marT="0" marB="0">
                    <a:solidFill>
                      <a:schemeClr val="accent3">
                        <a:lumMod val="20000"/>
                        <a:lumOff val="80000"/>
                      </a:schemeClr>
                    </a:solidFill>
                  </a:tcPr>
                </a:tc>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780928"/>
            <a:ext cx="3240360" cy="165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4149080"/>
            <a:ext cx="3168352"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1412776"/>
            <a:ext cx="316835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210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0" y="44624"/>
            <a:ext cx="9144000" cy="431800"/>
          </a:xfrm>
          <a:prstGeom prst="rect">
            <a:avLst/>
          </a:prstGeom>
          <a:solidFill>
            <a:srgbClr val="FFC000"/>
          </a:solid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b="1"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Województwa Dolnośląskiego 2014-2020</a:t>
            </a:r>
            <a:endParaRPr kumimoji="0" lang="pl-PL" sz="1600" b="1"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sp>
        <p:nvSpPr>
          <p:cNvPr id="4" name="Prostokąt 3"/>
          <p:cNvSpPr/>
          <p:nvPr/>
        </p:nvSpPr>
        <p:spPr>
          <a:xfrm>
            <a:off x="251520" y="476672"/>
            <a:ext cx="8640960" cy="504056"/>
          </a:xfrm>
          <a:prstGeom prst="rect">
            <a:avLst/>
          </a:prstGeom>
          <a:solidFill>
            <a:schemeClr val="bg2">
              <a:lumMod val="2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pl-PL" sz="1600" b="1" dirty="0" smtClean="0">
                <a:solidFill>
                  <a:schemeClr val="bg1"/>
                </a:solidFill>
                <a:latin typeface="Calibri" pitchFamily="34" charset="0"/>
                <a:ea typeface="Times New Roman" pitchFamily="18" charset="0"/>
                <a:cs typeface="Times New Roman" pitchFamily="18" charset="0"/>
              </a:rPr>
              <a:t>P</a:t>
            </a:r>
            <a:r>
              <a:rPr lang="pl-PL" sz="1600" b="1" dirty="0" smtClean="0" bmk="">
                <a:solidFill>
                  <a:schemeClr val="bg1"/>
                </a:solidFill>
                <a:latin typeface="Calibri" pitchFamily="34" charset="0"/>
                <a:ea typeface="Times New Roman" pitchFamily="18" charset="0"/>
                <a:cs typeface="Times New Roman" pitchFamily="18" charset="0"/>
              </a:rPr>
              <a:t>lan finansowy Programu w podziale na osie priorytetowe</a:t>
            </a:r>
            <a:endParaRPr lang="pl-PL" sz="1600" b="1" dirty="0" smtClean="0">
              <a:solidFill>
                <a:schemeClr val="bg1"/>
              </a:solidFill>
              <a:latin typeface="Cambria" pitchFamily="18" charset="0"/>
              <a:ea typeface="Times New Roman" pitchFamily="18" charset="0"/>
              <a:cs typeface="Times New Roman" pitchFamily="18" charset="0"/>
            </a:endParaRPr>
          </a:p>
        </p:txBody>
      </p:sp>
      <p:pic>
        <p:nvPicPr>
          <p:cNvPr id="5" name="Obraz 5"/>
          <p:cNvPicPr>
            <a:picLocks noChangeAspect="1"/>
          </p:cNvPicPr>
          <p:nvPr/>
        </p:nvPicPr>
        <p:blipFill>
          <a:blip r:embed="rId2" cstate="print"/>
          <a:srcRect/>
          <a:stretch>
            <a:fillRect/>
          </a:stretch>
        </p:blipFill>
        <p:spPr bwMode="auto">
          <a:xfrm>
            <a:off x="251520" y="6237312"/>
            <a:ext cx="1425575" cy="488950"/>
          </a:xfrm>
          <a:prstGeom prst="rect">
            <a:avLst/>
          </a:prstGeom>
          <a:noFill/>
          <a:ln w="9525">
            <a:noFill/>
            <a:miter lim="800000"/>
            <a:headEnd/>
            <a:tailEnd/>
          </a:ln>
        </p:spPr>
      </p:pic>
      <p:graphicFrame>
        <p:nvGraphicFramePr>
          <p:cNvPr id="14" name="Tabela 13"/>
          <p:cNvGraphicFramePr>
            <a:graphicFrameLocks noGrp="1"/>
          </p:cNvGraphicFramePr>
          <p:nvPr>
            <p:extLst>
              <p:ext uri="{D42A27DB-BD31-4B8C-83A1-F6EECF244321}">
                <p14:modId xmlns:p14="http://schemas.microsoft.com/office/powerpoint/2010/main" val="437653827"/>
              </p:ext>
            </p:extLst>
          </p:nvPr>
        </p:nvGraphicFramePr>
        <p:xfrm>
          <a:off x="539552" y="1099990"/>
          <a:ext cx="8266310" cy="5133248"/>
        </p:xfrm>
        <a:graphic>
          <a:graphicData uri="http://schemas.openxmlformats.org/drawingml/2006/table">
            <a:tbl>
              <a:tblPr/>
              <a:tblGrid>
                <a:gridCol w="3960440"/>
                <a:gridCol w="1872208"/>
                <a:gridCol w="2433662"/>
              </a:tblGrid>
              <a:tr h="269160">
                <a:tc>
                  <a:txBody>
                    <a:bodyPr/>
                    <a:lstStyle/>
                    <a:p>
                      <a:pPr>
                        <a:lnSpc>
                          <a:spcPct val="115000"/>
                        </a:lnSpc>
                        <a:spcAft>
                          <a:spcPts val="0"/>
                        </a:spcAft>
                      </a:pPr>
                      <a:r>
                        <a:rPr lang="pl-PL" sz="1200" b="1" dirty="0">
                          <a:solidFill>
                            <a:srgbClr val="000000"/>
                          </a:solidFill>
                          <a:latin typeface="Calibri"/>
                          <a:ea typeface="Times New Roman"/>
                          <a:cs typeface="Times New Roman"/>
                        </a:rPr>
                        <a:t> </a:t>
                      </a:r>
                      <a:endParaRPr lang="pl-PL" sz="1200" dirty="0">
                        <a:latin typeface="Calibri"/>
                        <a:ea typeface="Calibri"/>
                        <a:cs typeface="Times New Roman"/>
                      </a:endParaRPr>
                    </a:p>
                  </a:txBody>
                  <a:tcPr marL="25786" marR="25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71755" marR="71755" algn="ctr" defTabSz="914400" rtl="0" eaLnBrk="1" latinLnBrk="0" hangingPunct="1">
                        <a:lnSpc>
                          <a:spcPct val="115000"/>
                        </a:lnSpc>
                        <a:spcAft>
                          <a:spcPts val="0"/>
                        </a:spcAft>
                      </a:pPr>
                      <a:r>
                        <a:rPr lang="pl-PL" sz="1200" b="1" kern="1200" dirty="0" smtClean="0">
                          <a:solidFill>
                            <a:schemeClr val="tx1"/>
                          </a:solidFill>
                          <a:latin typeface="Calibri"/>
                          <a:ea typeface="Calibri"/>
                          <a:cs typeface="Times New Roman"/>
                        </a:rPr>
                        <a:t>Fundusz</a:t>
                      </a:r>
                      <a:endParaRPr lang="pl-PL" sz="1200" b="1" kern="1200" dirty="0">
                        <a:solidFill>
                          <a:schemeClr val="tx1"/>
                        </a:solidFill>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71755" marR="71755" algn="ctr" defTabSz="914400" rtl="0" eaLnBrk="1" latinLnBrk="0" hangingPunct="1">
                        <a:lnSpc>
                          <a:spcPct val="115000"/>
                        </a:lnSpc>
                        <a:spcAft>
                          <a:spcPts val="0"/>
                        </a:spcAft>
                      </a:pPr>
                      <a:r>
                        <a:rPr lang="pl-PL" sz="1200" b="1" kern="1200" dirty="0" smtClean="0">
                          <a:solidFill>
                            <a:schemeClr val="tx1"/>
                          </a:solidFill>
                          <a:latin typeface="Calibri"/>
                          <a:ea typeface="Calibri"/>
                          <a:cs typeface="Times New Roman"/>
                        </a:rPr>
                        <a:t>Wstępna alokacja</a:t>
                      </a:r>
                      <a:r>
                        <a:rPr lang="pl-PL" sz="1200" b="1" kern="1200" baseline="0" dirty="0" smtClean="0">
                          <a:solidFill>
                            <a:schemeClr val="tx1"/>
                          </a:solidFill>
                          <a:latin typeface="Calibri"/>
                          <a:ea typeface="Calibri"/>
                          <a:cs typeface="Times New Roman"/>
                        </a:rPr>
                        <a:t> (EUR)</a:t>
                      </a:r>
                      <a:endParaRPr lang="pl-PL" sz="1200" b="1" kern="1200" dirty="0">
                        <a:solidFill>
                          <a:schemeClr val="tx1"/>
                        </a:solidFill>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05211">
                <a:tc>
                  <a:txBody>
                    <a:bodyPr/>
                    <a:lstStyle/>
                    <a:p>
                      <a:pPr algn="l">
                        <a:lnSpc>
                          <a:spcPct val="115000"/>
                        </a:lnSpc>
                        <a:spcAft>
                          <a:spcPts val="0"/>
                        </a:spcAft>
                      </a:pPr>
                      <a:r>
                        <a:rPr lang="pl-PL" sz="1200" b="1" dirty="0">
                          <a:solidFill>
                            <a:srgbClr val="000000"/>
                          </a:solidFill>
                          <a:latin typeface="Calibri"/>
                          <a:ea typeface="Times New Roman"/>
                          <a:cs typeface="Times New Roman"/>
                        </a:rPr>
                        <a:t>Oś priorytetowa 1                                                     </a:t>
                      </a:r>
                      <a:r>
                        <a:rPr lang="pl-PL" sz="1200" b="1" dirty="0" smtClean="0">
                          <a:solidFill>
                            <a:srgbClr val="000000"/>
                          </a:solidFill>
                          <a:latin typeface="Calibri"/>
                          <a:ea typeface="Times New Roman"/>
                          <a:cs typeface="Times New Roman"/>
                        </a:rPr>
                        <a:t>PRZEDSIĘBIORSTWA I INNOWACJE</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pl-PL" sz="1200" dirty="0">
                          <a:solidFill>
                            <a:srgbClr val="000000"/>
                          </a:solidFill>
                          <a:latin typeface="Calibri"/>
                          <a:ea typeface="Calibri"/>
                          <a:cs typeface="Times New Roman"/>
                        </a:rPr>
                        <a:t>EFRR</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pl-PL" sz="1200" dirty="0" smtClean="0">
                          <a:solidFill>
                            <a:srgbClr val="000000"/>
                          </a:solidFill>
                          <a:latin typeface="Calibri" pitchFamily="34" charset="0"/>
                          <a:ea typeface="Calibri"/>
                          <a:cs typeface="Times New Roman"/>
                        </a:rPr>
                        <a:t>421 046 718</a:t>
                      </a:r>
                      <a:endParaRPr lang="pl-PL" sz="1200" dirty="0">
                        <a:latin typeface="Calibri" pitchFamily="34" charset="0"/>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43037">
                <a:tc>
                  <a:txBody>
                    <a:bodyPr/>
                    <a:lstStyle/>
                    <a:p>
                      <a:pPr algn="l">
                        <a:lnSpc>
                          <a:spcPct val="115000"/>
                        </a:lnSpc>
                        <a:spcAft>
                          <a:spcPts val="0"/>
                        </a:spcAft>
                      </a:pPr>
                      <a:r>
                        <a:rPr lang="pl-PL" sz="1200" b="1" dirty="0">
                          <a:solidFill>
                            <a:srgbClr val="000000"/>
                          </a:solidFill>
                          <a:latin typeface="Calibri"/>
                          <a:ea typeface="Times New Roman"/>
                          <a:cs typeface="Times New Roman"/>
                        </a:rPr>
                        <a:t>Oś priorytetowa </a:t>
                      </a:r>
                      <a:r>
                        <a:rPr lang="pl-PL" sz="1200" b="1" dirty="0" smtClean="0">
                          <a:solidFill>
                            <a:srgbClr val="000000"/>
                          </a:solidFill>
                          <a:latin typeface="Calibri"/>
                          <a:ea typeface="Times New Roman"/>
                          <a:cs typeface="Times New Roman"/>
                        </a:rPr>
                        <a:t>2 </a:t>
                      </a:r>
                    </a:p>
                    <a:p>
                      <a:pPr algn="l">
                        <a:lnSpc>
                          <a:spcPct val="115000"/>
                        </a:lnSpc>
                        <a:spcAft>
                          <a:spcPts val="0"/>
                        </a:spcAft>
                      </a:pPr>
                      <a:r>
                        <a:rPr lang="pl-PL" sz="1200" b="1" dirty="0" smtClean="0">
                          <a:solidFill>
                            <a:srgbClr val="000000"/>
                          </a:solidFill>
                          <a:latin typeface="Calibri"/>
                          <a:ea typeface="Times New Roman"/>
                          <a:cs typeface="Times New Roman"/>
                        </a:rPr>
                        <a:t>TECHNOLOGIE INFORMACYJNO-KOMUNIKACYJNE</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pl-PL" sz="1200" dirty="0">
                          <a:solidFill>
                            <a:srgbClr val="000000"/>
                          </a:solidFill>
                          <a:latin typeface="Calibri"/>
                          <a:ea typeface="Calibri"/>
                          <a:cs typeface="Times New Roman"/>
                        </a:rPr>
                        <a:t>EFRR</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pl-PL" sz="1200" dirty="0" smtClean="0">
                          <a:latin typeface="Calibri" pitchFamily="34" charset="0"/>
                          <a:ea typeface="Calibri"/>
                          <a:cs typeface="Times New Roman"/>
                        </a:rPr>
                        <a:t>66 386 308</a:t>
                      </a:r>
                      <a:endParaRPr lang="pl-PL" sz="1200" dirty="0">
                        <a:latin typeface="Calibri" pitchFamily="34" charset="0"/>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05211">
                <a:tc>
                  <a:txBody>
                    <a:bodyPr/>
                    <a:lstStyle/>
                    <a:p>
                      <a:pPr algn="l">
                        <a:lnSpc>
                          <a:spcPct val="115000"/>
                        </a:lnSpc>
                        <a:spcAft>
                          <a:spcPts val="0"/>
                        </a:spcAft>
                      </a:pPr>
                      <a:r>
                        <a:rPr lang="pl-PL" sz="1200" b="1" dirty="0">
                          <a:solidFill>
                            <a:srgbClr val="000000"/>
                          </a:solidFill>
                          <a:latin typeface="Calibri"/>
                          <a:ea typeface="Times New Roman"/>
                          <a:cs typeface="Times New Roman"/>
                        </a:rPr>
                        <a:t>Oś priorytetowa </a:t>
                      </a:r>
                      <a:r>
                        <a:rPr lang="pl-PL" sz="1200" b="1" dirty="0" smtClean="0">
                          <a:solidFill>
                            <a:srgbClr val="000000"/>
                          </a:solidFill>
                          <a:latin typeface="Calibri"/>
                          <a:ea typeface="Times New Roman"/>
                          <a:cs typeface="Times New Roman"/>
                        </a:rPr>
                        <a:t>3 </a:t>
                      </a:r>
                    </a:p>
                    <a:p>
                      <a:pPr algn="l">
                        <a:lnSpc>
                          <a:spcPct val="115000"/>
                        </a:lnSpc>
                        <a:spcAft>
                          <a:spcPts val="0"/>
                        </a:spcAft>
                      </a:pPr>
                      <a:r>
                        <a:rPr lang="pl-PL" sz="1200" b="1" dirty="0" smtClean="0">
                          <a:solidFill>
                            <a:srgbClr val="000000"/>
                          </a:solidFill>
                          <a:latin typeface="Calibri"/>
                          <a:ea typeface="Times New Roman"/>
                          <a:cs typeface="Times New Roman"/>
                        </a:rPr>
                        <a:t>GOSPODARKA NISKOEMISYJNA</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pl-PL" sz="1200" dirty="0">
                          <a:solidFill>
                            <a:srgbClr val="000000"/>
                          </a:solidFill>
                          <a:latin typeface="Calibri"/>
                          <a:ea typeface="Calibri"/>
                          <a:cs typeface="Times New Roman"/>
                        </a:rPr>
                        <a:t>EFRR</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r>
                        <a:rPr lang="pl-PL" sz="1200" dirty="0" smtClean="0">
                          <a:latin typeface="Calibri" pitchFamily="34" charset="0"/>
                        </a:rPr>
                        <a:t>356 460 717</a:t>
                      </a:r>
                      <a:endParaRPr lang="pl-PL" sz="1200" dirty="0">
                        <a:latin typeface="Calibri" pitchFamily="34" charset="0"/>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05211">
                <a:tc>
                  <a:txBody>
                    <a:bodyPr/>
                    <a:lstStyle/>
                    <a:p>
                      <a:pPr algn="l">
                        <a:lnSpc>
                          <a:spcPct val="115000"/>
                        </a:lnSpc>
                        <a:spcAft>
                          <a:spcPts val="0"/>
                        </a:spcAft>
                      </a:pPr>
                      <a:r>
                        <a:rPr lang="pl-PL" sz="1200" b="1" dirty="0">
                          <a:solidFill>
                            <a:srgbClr val="000000"/>
                          </a:solidFill>
                          <a:latin typeface="Calibri"/>
                          <a:ea typeface="Times New Roman"/>
                          <a:cs typeface="Times New Roman"/>
                        </a:rPr>
                        <a:t>Oś priorytetowa 4                                                      </a:t>
                      </a:r>
                      <a:r>
                        <a:rPr lang="pl-PL" sz="1200" b="1" dirty="0" smtClean="0">
                          <a:solidFill>
                            <a:srgbClr val="000000"/>
                          </a:solidFill>
                          <a:latin typeface="Calibri"/>
                          <a:ea typeface="Times New Roman"/>
                          <a:cs typeface="Times New Roman"/>
                        </a:rPr>
                        <a:t>ŚRODOWISKO I ZASOBY</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pl-PL" sz="1200" dirty="0">
                          <a:solidFill>
                            <a:srgbClr val="000000"/>
                          </a:solidFill>
                          <a:latin typeface="Calibri"/>
                          <a:ea typeface="Calibri"/>
                          <a:cs typeface="Times New Roman"/>
                        </a:rPr>
                        <a:t>EFRR</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r>
                        <a:rPr lang="pl-PL" sz="1200" dirty="0" smtClean="0">
                          <a:latin typeface="Calibri" pitchFamily="34" charset="0"/>
                        </a:rPr>
                        <a:t>180</a:t>
                      </a:r>
                      <a:r>
                        <a:rPr lang="pl-PL" sz="1200" baseline="0" dirty="0" smtClean="0">
                          <a:latin typeface="Calibri" pitchFamily="34" charset="0"/>
                        </a:rPr>
                        <a:t> 030 665</a:t>
                      </a:r>
                      <a:endParaRPr lang="pl-PL" sz="1200" dirty="0">
                        <a:latin typeface="Calibri" pitchFamily="34" charset="0"/>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05211">
                <a:tc>
                  <a:txBody>
                    <a:bodyPr/>
                    <a:lstStyle/>
                    <a:p>
                      <a:pPr algn="l">
                        <a:lnSpc>
                          <a:spcPct val="115000"/>
                        </a:lnSpc>
                        <a:spcAft>
                          <a:spcPts val="0"/>
                        </a:spcAft>
                      </a:pPr>
                      <a:r>
                        <a:rPr lang="pl-PL" sz="1200" b="1" dirty="0">
                          <a:solidFill>
                            <a:srgbClr val="000000"/>
                          </a:solidFill>
                          <a:latin typeface="Calibri"/>
                          <a:ea typeface="Times New Roman"/>
                          <a:cs typeface="Times New Roman"/>
                        </a:rPr>
                        <a:t>Oś priorytetowa 5 </a:t>
                      </a:r>
                      <a:br>
                        <a:rPr lang="pl-PL" sz="1200" b="1" dirty="0">
                          <a:solidFill>
                            <a:srgbClr val="000000"/>
                          </a:solidFill>
                          <a:latin typeface="Calibri"/>
                          <a:ea typeface="Times New Roman"/>
                          <a:cs typeface="Times New Roman"/>
                        </a:rPr>
                      </a:br>
                      <a:r>
                        <a:rPr lang="pl-PL" sz="1200" b="1" dirty="0" smtClean="0">
                          <a:solidFill>
                            <a:srgbClr val="000000"/>
                          </a:solidFill>
                          <a:latin typeface="Calibri"/>
                          <a:ea typeface="Times New Roman"/>
                          <a:cs typeface="Times New Roman"/>
                        </a:rPr>
                        <a:t>TRANSPORT</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pl-PL" sz="1200" dirty="0">
                          <a:solidFill>
                            <a:srgbClr val="000000"/>
                          </a:solidFill>
                          <a:latin typeface="Calibri"/>
                          <a:ea typeface="Calibri"/>
                          <a:cs typeface="Times New Roman"/>
                        </a:rPr>
                        <a:t>EFRR</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r>
                        <a:rPr lang="pl-PL" sz="1200" dirty="0" smtClean="0">
                          <a:latin typeface="Calibri" pitchFamily="34" charset="0"/>
                        </a:rPr>
                        <a:t>376 512 636</a:t>
                      </a:r>
                      <a:endParaRPr lang="pl-PL" sz="1200" dirty="0">
                        <a:latin typeface="Calibri" pitchFamily="34" charset="0"/>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43037">
                <a:tc>
                  <a:txBody>
                    <a:bodyPr/>
                    <a:lstStyle/>
                    <a:p>
                      <a:pPr algn="l">
                        <a:lnSpc>
                          <a:spcPct val="115000"/>
                        </a:lnSpc>
                        <a:spcAft>
                          <a:spcPts val="0"/>
                        </a:spcAft>
                      </a:pPr>
                      <a:r>
                        <a:rPr lang="pl-PL" sz="1200" b="1" dirty="0">
                          <a:solidFill>
                            <a:srgbClr val="000000"/>
                          </a:solidFill>
                          <a:latin typeface="Calibri"/>
                          <a:ea typeface="Times New Roman"/>
                          <a:cs typeface="Times New Roman"/>
                        </a:rPr>
                        <a:t>Oś priorytetowa 6                                                  </a:t>
                      </a:r>
                      <a:r>
                        <a:rPr lang="pl-PL" sz="1200" b="1" dirty="0" smtClean="0">
                          <a:solidFill>
                            <a:srgbClr val="000000"/>
                          </a:solidFill>
                          <a:latin typeface="Calibri"/>
                          <a:ea typeface="Times New Roman"/>
                          <a:cs typeface="Times New Roman"/>
                        </a:rPr>
                        <a:t>INFRASTRUKTURA SPÓJNOŚCI SPOŁECZNEJ</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pl-PL" sz="1200" dirty="0">
                          <a:solidFill>
                            <a:srgbClr val="000000"/>
                          </a:solidFill>
                          <a:latin typeface="Calibri"/>
                          <a:ea typeface="Calibri"/>
                          <a:cs typeface="Times New Roman"/>
                        </a:rPr>
                        <a:t>EFRR</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r>
                        <a:rPr lang="pl-PL" sz="1200" dirty="0" smtClean="0">
                          <a:latin typeface="Calibri" pitchFamily="34" charset="0"/>
                        </a:rPr>
                        <a:t>157 526 832</a:t>
                      </a:r>
                      <a:endParaRPr lang="pl-PL" sz="1200" dirty="0">
                        <a:latin typeface="Calibri" pitchFamily="34" charset="0"/>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05211">
                <a:tc>
                  <a:txBody>
                    <a:bodyPr/>
                    <a:lstStyle/>
                    <a:p>
                      <a:pPr algn="l">
                        <a:lnSpc>
                          <a:spcPct val="115000"/>
                        </a:lnSpc>
                        <a:spcAft>
                          <a:spcPts val="0"/>
                        </a:spcAft>
                      </a:pPr>
                      <a:r>
                        <a:rPr lang="pl-PL" sz="1200" b="1" dirty="0">
                          <a:solidFill>
                            <a:srgbClr val="000000"/>
                          </a:solidFill>
                          <a:latin typeface="Calibri"/>
                          <a:ea typeface="Times New Roman"/>
                          <a:cs typeface="Times New Roman"/>
                        </a:rPr>
                        <a:t>Oś priorytetowa </a:t>
                      </a:r>
                      <a:r>
                        <a:rPr lang="pl-PL" sz="1200" b="1" dirty="0" smtClean="0">
                          <a:solidFill>
                            <a:srgbClr val="000000"/>
                          </a:solidFill>
                          <a:latin typeface="Calibri"/>
                          <a:ea typeface="Times New Roman"/>
                          <a:cs typeface="Times New Roman"/>
                        </a:rPr>
                        <a:t>7</a:t>
                      </a:r>
                      <a:r>
                        <a:rPr lang="pl-PL" sz="1200" b="1" baseline="0" dirty="0" smtClean="0">
                          <a:solidFill>
                            <a:srgbClr val="000000"/>
                          </a:solidFill>
                          <a:latin typeface="Calibri"/>
                          <a:ea typeface="Times New Roman"/>
                          <a:cs typeface="Times New Roman"/>
                        </a:rPr>
                        <a:t> </a:t>
                      </a:r>
                    </a:p>
                    <a:p>
                      <a:pPr algn="l">
                        <a:lnSpc>
                          <a:spcPct val="115000"/>
                        </a:lnSpc>
                        <a:spcAft>
                          <a:spcPts val="0"/>
                        </a:spcAft>
                      </a:pPr>
                      <a:r>
                        <a:rPr lang="pl-PL" sz="1200" b="1" dirty="0" smtClean="0">
                          <a:solidFill>
                            <a:srgbClr val="000000"/>
                          </a:solidFill>
                          <a:latin typeface="Calibri"/>
                          <a:ea typeface="Times New Roman"/>
                          <a:cs typeface="Times New Roman"/>
                        </a:rPr>
                        <a:t>INFRASTRUKTURA EDUKACYJNA</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pl-PL" sz="1200" dirty="0">
                          <a:solidFill>
                            <a:srgbClr val="000000"/>
                          </a:solidFill>
                          <a:latin typeface="Calibri"/>
                          <a:ea typeface="Calibri"/>
                          <a:cs typeface="Times New Roman"/>
                        </a:rPr>
                        <a:t>EFRR</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r>
                        <a:rPr lang="pl-PL" sz="1200" dirty="0" smtClean="0">
                          <a:latin typeface="Calibri" pitchFamily="34" charset="0"/>
                        </a:rPr>
                        <a:t>64 811 040</a:t>
                      </a:r>
                      <a:endParaRPr lang="pl-PL" sz="1200" dirty="0">
                        <a:latin typeface="Calibri" pitchFamily="34" charset="0"/>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05211">
                <a:tc>
                  <a:txBody>
                    <a:bodyPr/>
                    <a:lstStyle/>
                    <a:p>
                      <a:pPr algn="l">
                        <a:lnSpc>
                          <a:spcPct val="115000"/>
                        </a:lnSpc>
                        <a:spcAft>
                          <a:spcPts val="0"/>
                        </a:spcAft>
                      </a:pPr>
                      <a:r>
                        <a:rPr lang="pl-PL" sz="1200" b="1" dirty="0">
                          <a:solidFill>
                            <a:srgbClr val="000000"/>
                          </a:solidFill>
                          <a:latin typeface="Calibri"/>
                          <a:ea typeface="Times New Roman"/>
                          <a:cs typeface="Times New Roman"/>
                        </a:rPr>
                        <a:t>Oś priorytetowa 8 </a:t>
                      </a:r>
                      <a:br>
                        <a:rPr lang="pl-PL" sz="1200" b="1" dirty="0">
                          <a:solidFill>
                            <a:srgbClr val="000000"/>
                          </a:solidFill>
                          <a:latin typeface="Calibri"/>
                          <a:ea typeface="Times New Roman"/>
                          <a:cs typeface="Times New Roman"/>
                        </a:rPr>
                      </a:br>
                      <a:r>
                        <a:rPr lang="pl-PL" sz="1200" b="1" dirty="0" smtClean="0">
                          <a:solidFill>
                            <a:srgbClr val="000000"/>
                          </a:solidFill>
                          <a:latin typeface="Calibri"/>
                          <a:ea typeface="Times New Roman"/>
                          <a:cs typeface="Times New Roman"/>
                        </a:rPr>
                        <a:t>RYNEK PRACY</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pl-PL" sz="1200" dirty="0">
                          <a:solidFill>
                            <a:srgbClr val="000000"/>
                          </a:solidFill>
                          <a:latin typeface="Calibri"/>
                          <a:ea typeface="Calibri"/>
                          <a:cs typeface="Times New Roman"/>
                        </a:rPr>
                        <a:t>EFS</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r>
                        <a:rPr lang="pl-PL" sz="1200" dirty="0" smtClean="0">
                          <a:latin typeface="Calibri" pitchFamily="34" charset="0"/>
                        </a:rPr>
                        <a:t>263 059 794</a:t>
                      </a:r>
                      <a:endParaRPr lang="pl-PL" sz="1200" dirty="0">
                        <a:latin typeface="Calibri" pitchFamily="34" charset="0"/>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05211">
                <a:tc>
                  <a:txBody>
                    <a:bodyPr/>
                    <a:lstStyle/>
                    <a:p>
                      <a:pPr algn="l">
                        <a:lnSpc>
                          <a:spcPct val="115000"/>
                        </a:lnSpc>
                        <a:spcAft>
                          <a:spcPts val="0"/>
                        </a:spcAft>
                      </a:pPr>
                      <a:r>
                        <a:rPr lang="pl-PL" sz="1200" b="1" dirty="0">
                          <a:solidFill>
                            <a:srgbClr val="000000"/>
                          </a:solidFill>
                          <a:latin typeface="Calibri"/>
                          <a:ea typeface="Times New Roman"/>
                          <a:cs typeface="Times New Roman"/>
                        </a:rPr>
                        <a:t>Oś priorytetowa 9 </a:t>
                      </a:r>
                      <a:br>
                        <a:rPr lang="pl-PL" sz="1200" b="1" dirty="0">
                          <a:solidFill>
                            <a:srgbClr val="000000"/>
                          </a:solidFill>
                          <a:latin typeface="Calibri"/>
                          <a:ea typeface="Times New Roman"/>
                          <a:cs typeface="Times New Roman"/>
                        </a:rPr>
                      </a:br>
                      <a:r>
                        <a:rPr lang="pl-PL" sz="1200" b="1" dirty="0" smtClean="0">
                          <a:solidFill>
                            <a:srgbClr val="000000"/>
                          </a:solidFill>
                          <a:latin typeface="Calibri"/>
                          <a:ea typeface="Times New Roman"/>
                          <a:cs typeface="Times New Roman"/>
                        </a:rPr>
                        <a:t>WŁĄCZENIE SPOŁECZNE</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pl-PL" sz="1200" dirty="0">
                          <a:solidFill>
                            <a:srgbClr val="000000"/>
                          </a:solidFill>
                          <a:latin typeface="Calibri"/>
                          <a:ea typeface="Calibri"/>
                          <a:cs typeface="Times New Roman"/>
                        </a:rPr>
                        <a:t>EFS</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r>
                        <a:rPr lang="pl-PL" sz="1200" dirty="0" smtClean="0">
                          <a:latin typeface="Calibri" pitchFamily="34" charset="0"/>
                        </a:rPr>
                        <a:t>153 926 219</a:t>
                      </a:r>
                      <a:endParaRPr lang="pl-PL" sz="1200" dirty="0">
                        <a:latin typeface="Calibri" pitchFamily="34" charset="0"/>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05211">
                <a:tc>
                  <a:txBody>
                    <a:bodyPr/>
                    <a:lstStyle/>
                    <a:p>
                      <a:pPr algn="l">
                        <a:lnSpc>
                          <a:spcPct val="115000"/>
                        </a:lnSpc>
                        <a:spcAft>
                          <a:spcPts val="0"/>
                        </a:spcAft>
                      </a:pPr>
                      <a:r>
                        <a:rPr lang="pl-PL" sz="1200" b="1" dirty="0">
                          <a:solidFill>
                            <a:srgbClr val="000000"/>
                          </a:solidFill>
                          <a:latin typeface="Calibri"/>
                          <a:ea typeface="Times New Roman"/>
                          <a:cs typeface="Times New Roman"/>
                        </a:rPr>
                        <a:t>Oś priorytetowa 10 </a:t>
                      </a:r>
                      <a:br>
                        <a:rPr lang="pl-PL" sz="1200" b="1" dirty="0">
                          <a:solidFill>
                            <a:srgbClr val="000000"/>
                          </a:solidFill>
                          <a:latin typeface="Calibri"/>
                          <a:ea typeface="Times New Roman"/>
                          <a:cs typeface="Times New Roman"/>
                        </a:rPr>
                      </a:br>
                      <a:r>
                        <a:rPr lang="pl-PL" sz="1200" b="1" dirty="0" smtClean="0">
                          <a:solidFill>
                            <a:srgbClr val="000000"/>
                          </a:solidFill>
                          <a:latin typeface="Calibri"/>
                          <a:ea typeface="Times New Roman"/>
                          <a:cs typeface="Times New Roman"/>
                        </a:rPr>
                        <a:t>EDUKACJA</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pl-PL" sz="1200" dirty="0">
                          <a:solidFill>
                            <a:srgbClr val="000000"/>
                          </a:solidFill>
                          <a:latin typeface="Calibri"/>
                          <a:ea typeface="Calibri"/>
                          <a:cs typeface="Times New Roman"/>
                        </a:rPr>
                        <a:t>EFS</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r>
                        <a:rPr lang="pl-PL" sz="1200" dirty="0" smtClean="0">
                          <a:latin typeface="Calibri" pitchFamily="34" charset="0"/>
                        </a:rPr>
                        <a:t>131 422 386</a:t>
                      </a:r>
                      <a:endParaRPr lang="pl-PL" sz="1200" dirty="0">
                        <a:latin typeface="Calibri" pitchFamily="34" charset="0"/>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6511">
                <a:tc>
                  <a:txBody>
                    <a:bodyPr/>
                    <a:lstStyle/>
                    <a:p>
                      <a:pPr algn="l">
                        <a:lnSpc>
                          <a:spcPct val="115000"/>
                        </a:lnSpc>
                        <a:spcAft>
                          <a:spcPts val="0"/>
                        </a:spcAft>
                      </a:pPr>
                      <a:r>
                        <a:rPr lang="pl-PL" sz="1200" b="1" dirty="0" smtClean="0">
                          <a:solidFill>
                            <a:srgbClr val="000000"/>
                          </a:solidFill>
                          <a:latin typeface="Calibri"/>
                          <a:ea typeface="Times New Roman"/>
                          <a:cs typeface="Times New Roman"/>
                        </a:rPr>
                        <a:t>POMOC TECHNICZNA</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pl-PL" sz="1200" dirty="0">
                          <a:solidFill>
                            <a:srgbClr val="000000"/>
                          </a:solidFill>
                          <a:latin typeface="Calibri"/>
                          <a:ea typeface="Calibri"/>
                          <a:cs typeface="Times New Roman"/>
                        </a:rPr>
                        <a:t>EFS</a:t>
                      </a:r>
                      <a:endParaRPr lang="pl-PL" sz="1200"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r>
                        <a:rPr lang="pl-PL" sz="1200" dirty="0" smtClean="0">
                          <a:latin typeface="Calibri" pitchFamily="34" charset="0"/>
                        </a:rPr>
                        <a:t>79 200 000</a:t>
                      </a:r>
                      <a:endParaRPr lang="pl-PL" sz="1200" dirty="0">
                        <a:latin typeface="Calibri" pitchFamily="34" charset="0"/>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6511">
                <a:tc>
                  <a:txBody>
                    <a:bodyPr/>
                    <a:lstStyle/>
                    <a:p>
                      <a:pPr algn="l">
                        <a:lnSpc>
                          <a:spcPct val="115000"/>
                        </a:lnSpc>
                        <a:spcAft>
                          <a:spcPts val="0"/>
                        </a:spcAft>
                      </a:pPr>
                      <a:r>
                        <a:rPr lang="pl-PL" sz="1200" b="1" dirty="0">
                          <a:solidFill>
                            <a:srgbClr val="000000"/>
                          </a:solidFill>
                          <a:latin typeface="Calibri"/>
                          <a:ea typeface="Times New Roman"/>
                          <a:cs typeface="Times New Roman"/>
                        </a:rPr>
                        <a:t>RAZEM</a:t>
                      </a:r>
                      <a:endParaRPr lang="pl-PL" sz="1200" b="1"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endParaRPr lang="pl-PL" sz="1200" b="1" dirty="0">
                        <a:latin typeface="Calibri"/>
                        <a:ea typeface="Calibri"/>
                        <a:cs typeface="Times New Roman"/>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r>
                        <a:rPr lang="pl-PL" sz="1200" b="1" smtClean="0">
                          <a:latin typeface="Calibri" pitchFamily="34" charset="0"/>
                        </a:rPr>
                        <a:t>2 250 383 315</a:t>
                      </a:r>
                      <a:endParaRPr lang="pl-PL" sz="1200" b="1" dirty="0">
                        <a:latin typeface="Calibri" pitchFamily="34" charset="0"/>
                      </a:endParaRPr>
                    </a:p>
                  </a:txBody>
                  <a:tcPr marL="25786" marR="2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34" name="Symbol zastępczy numeru slajdu 4"/>
          <p:cNvSpPr txBox="1">
            <a:spLocks/>
          </p:cNvSpPr>
          <p:nvPr/>
        </p:nvSpPr>
        <p:spPr>
          <a:xfrm>
            <a:off x="142875" y="6286500"/>
            <a:ext cx="2305050" cy="365125"/>
          </a:xfrm>
          <a:prstGeom prst="rect">
            <a:avLst/>
          </a:prstGeom>
        </p:spPr>
        <p:txBody>
          <a:bodyPr anchor="ctr"/>
          <a:lstStyle/>
          <a:p>
            <a:pPr>
              <a:defRPr/>
            </a:pPr>
            <a:fld id="{5F2CA901-5ED6-4004-9951-A6AE3B7D19D5}" type="slidenum">
              <a:rPr lang="pl-PL" sz="1600" b="1">
                <a:solidFill>
                  <a:prstClr val="black">
                    <a:tint val="75000"/>
                  </a:prstClr>
                </a:solidFill>
                <a:latin typeface="Calibri" pitchFamily="34" charset="0"/>
              </a:rPr>
              <a:pPr>
                <a:defRPr/>
              </a:pPr>
              <a:t>14</a:t>
            </a:fld>
            <a:endParaRPr lang="pl-PL" sz="1600" b="1" dirty="0">
              <a:solidFill>
                <a:prstClr val="black">
                  <a:tint val="75000"/>
                </a:prstClr>
              </a:solidFill>
              <a:latin typeface="Calibri" pitchFamily="34" charset="0"/>
            </a:endParaRPr>
          </a:p>
        </p:txBody>
      </p:sp>
      <p:sp>
        <p:nvSpPr>
          <p:cNvPr id="5" name="Tytuł 1"/>
          <p:cNvSpPr txBox="1">
            <a:spLocks/>
          </p:cNvSpPr>
          <p:nvPr/>
        </p:nvSpPr>
        <p:spPr>
          <a:xfrm>
            <a:off x="285750" y="1052513"/>
            <a:ext cx="8501063" cy="4824412"/>
          </a:xfrm>
          <a:prstGeom prst="rect">
            <a:avLst/>
          </a:prstGeom>
        </p:spPr>
        <p:txBody>
          <a:bodyPr anchor="ctr"/>
          <a:lstStyle/>
          <a:p>
            <a:pPr algn="ctr">
              <a:lnSpc>
                <a:spcPts val="5800"/>
              </a:lnSpc>
              <a:spcBef>
                <a:spcPct val="0"/>
              </a:spcBef>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Calibri" pitchFamily="34" charset="0"/>
            </a:endParaRPr>
          </a:p>
        </p:txBody>
      </p:sp>
      <p:sp>
        <p:nvSpPr>
          <p:cNvPr id="5125" name="pole tekstowe 5"/>
          <p:cNvSpPr txBox="1">
            <a:spLocks noChangeArrowheads="1"/>
          </p:cNvSpPr>
          <p:nvPr/>
        </p:nvSpPr>
        <p:spPr bwMode="auto">
          <a:xfrm>
            <a:off x="2627313" y="260350"/>
            <a:ext cx="58324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endParaRPr lang="pl-PL" altLang="pl-PL" sz="2400" b="1" smtClean="0">
              <a:solidFill>
                <a:srgbClr val="C00000"/>
              </a:solidFill>
            </a:endParaRPr>
          </a:p>
        </p:txBody>
      </p:sp>
      <p:sp>
        <p:nvSpPr>
          <p:cNvPr id="6" name="Tytuł 1"/>
          <p:cNvSpPr txBox="1">
            <a:spLocks/>
          </p:cNvSpPr>
          <p:nvPr/>
        </p:nvSpPr>
        <p:spPr bwMode="auto">
          <a:xfrm>
            <a:off x="395536" y="188640"/>
            <a:ext cx="8497888" cy="431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82880"/>
            <a:r>
              <a:rPr lang="pl-PL" sz="1800" cap="all" smtClean="0">
                <a:ln w="0"/>
                <a:solidFill>
                  <a:prstClr val="black"/>
                </a:solidFill>
                <a:effectLst>
                  <a:outerShdw blurRad="50800" dist="38100" dir="18900000" algn="bl" rotWithShape="0">
                    <a:prstClr val="black">
                      <a:alpha val="40000"/>
                    </a:prstClr>
                  </a:outerShdw>
                  <a:reflection blurRad="12700" stA="50000" endPos="50000" dist="5000" dir="5400000" sy="-100000" rotWithShape="0"/>
                </a:effectLst>
                <a:latin typeface="Calibri" pitchFamily="34" charset="0"/>
              </a:rPr>
              <a:t>Regionalny Program Operacyjny Województwa Dolnośląskiego 2014 - 2020</a:t>
            </a:r>
            <a:endParaRPr lang="pl-PL" sz="1800" cap="all" dirty="0">
              <a:ln w="0"/>
              <a:solidFill>
                <a:prstClr val="black"/>
              </a:solidFill>
              <a:effectLst>
                <a:outerShdw blurRad="50800" dist="38100" dir="18900000" algn="bl" rotWithShape="0">
                  <a:prstClr val="black">
                    <a:alpha val="40000"/>
                  </a:prstClr>
                </a:outerShdw>
                <a:reflection blurRad="12700" stA="50000" endPos="50000" dist="5000" dir="5400000" sy="-100000" rotWithShape="0"/>
              </a:effectLst>
              <a:latin typeface="Calibri" pitchFamily="34" charset="0"/>
            </a:endParaRPr>
          </a:p>
        </p:txBody>
      </p:sp>
      <p:pic>
        <p:nvPicPr>
          <p:cNvPr id="11" name="Obraz 5"/>
          <p:cNvPicPr>
            <a:picLocks noChangeAspect="1"/>
          </p:cNvPicPr>
          <p:nvPr/>
        </p:nvPicPr>
        <p:blipFill>
          <a:blip r:embed="rId4" cstate="print"/>
          <a:srcRect/>
          <a:stretch>
            <a:fillRect/>
          </a:stretch>
        </p:blipFill>
        <p:spPr bwMode="auto">
          <a:xfrm>
            <a:off x="107950" y="6237288"/>
            <a:ext cx="1425575" cy="488950"/>
          </a:xfrm>
          <a:prstGeom prst="rect">
            <a:avLst/>
          </a:prstGeom>
          <a:noFill/>
          <a:ln w="9525">
            <a:noFill/>
            <a:miter lim="800000"/>
            <a:headEnd/>
            <a:tailEnd/>
          </a:ln>
        </p:spPr>
      </p:pic>
      <p:grpSp>
        <p:nvGrpSpPr>
          <p:cNvPr id="9" name="Grupa 8"/>
          <p:cNvGrpSpPr/>
          <p:nvPr/>
        </p:nvGrpSpPr>
        <p:grpSpPr>
          <a:xfrm>
            <a:off x="365820" y="620440"/>
            <a:ext cx="8501292" cy="957858"/>
            <a:chOff x="136700" y="-288032"/>
            <a:chExt cx="8501292" cy="1152128"/>
          </a:xfrm>
        </p:grpSpPr>
        <p:sp>
          <p:nvSpPr>
            <p:cNvPr id="10" name="Prostokąt zaokrąglony 9"/>
            <p:cNvSpPr/>
            <p:nvPr/>
          </p:nvSpPr>
          <p:spPr>
            <a:xfrm>
              <a:off x="136700" y="-140674"/>
              <a:ext cx="8501292" cy="89229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3" name="Prostokąt 12"/>
            <p:cNvSpPr/>
            <p:nvPr/>
          </p:nvSpPr>
          <p:spPr>
            <a:xfrm>
              <a:off x="163246" y="-288032"/>
              <a:ext cx="8448200" cy="1152128"/>
            </a:xfrm>
            <a:prstGeom prst="rect">
              <a:avLst/>
            </a:prstGeom>
            <a:noFill/>
            <a:ln>
              <a:noFill/>
            </a:ln>
            <a:effectLst/>
          </p:spPr>
          <p:txBody>
            <a:bodyPr spcFirstLastPara="0" vert="horz" wrap="square" lIns="236234" tIns="0" rIns="236234" bIns="0" numCol="1" spcCol="1270" anchor="ctr" anchorCtr="0">
              <a:noAutofit/>
            </a:bodyPr>
            <a:lstStyle/>
            <a:p>
              <a:pPr marL="0" marR="0" lvl="0" indent="0" algn="ctr" defTabSz="1200150" eaLnBrk="1" fontAlgn="auto" latinLnBrk="0" hangingPunct="1">
                <a:lnSpc>
                  <a:spcPct val="90000"/>
                </a:lnSpc>
                <a:spcBef>
                  <a:spcPct val="0"/>
                </a:spcBef>
                <a:spcAft>
                  <a:spcPct val="35000"/>
                </a:spcAft>
                <a:buClrTx/>
                <a:buSzTx/>
                <a:buFontTx/>
                <a:buNone/>
                <a:tabLst/>
                <a:defRPr/>
              </a:pPr>
              <a:r>
                <a:rPr kumimoji="0" lang="pl-PL" sz="2800" b="1" i="0" u="none" strike="noStrike" kern="1200" cap="none" spc="0" normalizeH="0" baseline="0" noProof="0" dirty="0" smtClean="0">
                  <a:ln>
                    <a:noFill/>
                  </a:ln>
                  <a:solidFill>
                    <a:sysClr val="window" lastClr="FFFFFF"/>
                  </a:solidFill>
                  <a:effectLst/>
                  <a:uLnTx/>
                  <a:uFillTx/>
                  <a:latin typeface="Calibri" pitchFamily="34" charset="0"/>
                </a:rPr>
                <a:t>Oś Priorytetowa 1: PRZEDSIĘBIORSTWA I INNOWACJE</a:t>
              </a:r>
              <a:endParaRPr kumimoji="0" lang="pl-PL" sz="2800" b="0" i="0" u="none" strike="noStrike" kern="1200" cap="none" spc="0" normalizeH="0" baseline="0" noProof="0" dirty="0">
                <a:ln>
                  <a:noFill/>
                </a:ln>
                <a:solidFill>
                  <a:sysClr val="window" lastClr="FFFFFF"/>
                </a:solidFill>
                <a:effectLst/>
                <a:uLnTx/>
                <a:uFillTx/>
                <a:latin typeface="Calibri" pitchFamily="34" charset="0"/>
              </a:endParaRPr>
            </a:p>
          </p:txBody>
        </p:sp>
      </p:grpSp>
    </p:spTree>
    <p:extLst>
      <p:ext uri="{BB962C8B-B14F-4D97-AF65-F5344CB8AC3E}">
        <p14:creationId xmlns:p14="http://schemas.microsoft.com/office/powerpoint/2010/main" val="34321386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Regionalny Program Operacyjny Województwa Dolnośląskiego 2014 - 2020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9" name="Grupa 8"/>
          <p:cNvGrpSpPr/>
          <p:nvPr/>
        </p:nvGrpSpPr>
        <p:grpSpPr>
          <a:xfrm>
            <a:off x="242062" y="764704"/>
            <a:ext cx="8712968" cy="543796"/>
            <a:chOff x="-31688" y="0"/>
            <a:chExt cx="8712968" cy="543796"/>
          </a:xfrm>
        </p:grpSpPr>
        <p:sp>
          <p:nvSpPr>
            <p:cNvPr id="10" name="Prostokąt zaokrąglony 9"/>
            <p:cNvSpPr/>
            <p:nvPr/>
          </p:nvSpPr>
          <p:spPr>
            <a:xfrm>
              <a:off x="136700" y="0"/>
              <a:ext cx="8501292" cy="54379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1" name="Prostokąt 10"/>
            <p:cNvSpPr/>
            <p:nvPr/>
          </p:nvSpPr>
          <p:spPr>
            <a:xfrm>
              <a:off x="-31688" y="26546"/>
              <a:ext cx="8712968" cy="490704"/>
            </a:xfrm>
            <a:prstGeom prst="rect">
              <a:avLst/>
            </a:prstGeom>
            <a:noFill/>
            <a:ln>
              <a:noFill/>
            </a:ln>
            <a:effectLst/>
          </p:spPr>
          <p:txBody>
            <a:bodyPr spcFirstLastPara="0" vert="horz" wrap="square" lIns="236234" tIns="0" rIns="236234" bIns="0" numCol="1" spcCol="1270" anchor="ctr" anchorCtr="0">
              <a:noAutofit/>
            </a:bodyPr>
            <a:lstStyle/>
            <a:p>
              <a:pPr lvl="0" algn="ctr" defTabSz="1200150">
                <a:lnSpc>
                  <a:spcPct val="90000"/>
                </a:lnSpc>
                <a:spcBef>
                  <a:spcPct val="0"/>
                </a:spcBef>
                <a:spcAft>
                  <a:spcPct val="35000"/>
                </a:spcAft>
                <a:defRPr/>
              </a:pPr>
              <a:r>
                <a:rPr kumimoji="0" lang="pl-PL" sz="2000" b="1" i="0" u="none" strike="noStrike" kern="1200" cap="none" spc="0" normalizeH="0" baseline="0" noProof="0" dirty="0" smtClean="0">
                  <a:ln>
                    <a:noFill/>
                  </a:ln>
                  <a:solidFill>
                    <a:sysClr val="window" lastClr="FFFFFF"/>
                  </a:solidFill>
                  <a:effectLst/>
                  <a:uLnTx/>
                  <a:uFillTx/>
                  <a:latin typeface="Calibri" pitchFamily="34" charset="0"/>
                </a:rPr>
                <a:t>Priorytet</a:t>
              </a:r>
              <a:r>
                <a:rPr kumimoji="0" lang="pl-PL" sz="2000" b="1" i="0" u="none" strike="noStrike" kern="1200" cap="none" spc="0" normalizeH="0" noProof="0" dirty="0" smtClean="0">
                  <a:ln>
                    <a:noFill/>
                  </a:ln>
                  <a:solidFill>
                    <a:sysClr val="window" lastClr="FFFFFF"/>
                  </a:solidFill>
                  <a:effectLst/>
                  <a:uLnTx/>
                  <a:uFillTx/>
                  <a:latin typeface="Calibri" pitchFamily="34" charset="0"/>
                </a:rPr>
                <a:t> inwestycyjny</a:t>
              </a:r>
              <a:r>
                <a:rPr kumimoji="0" lang="pl-PL" sz="2000" b="1" i="0" u="none" strike="noStrike" kern="1200" cap="none" spc="0" normalizeH="0" baseline="0" noProof="0" dirty="0" smtClean="0">
                  <a:ln>
                    <a:noFill/>
                  </a:ln>
                  <a:solidFill>
                    <a:sysClr val="window" lastClr="FFFFFF"/>
                  </a:solidFill>
                  <a:effectLst/>
                  <a:uLnTx/>
                  <a:uFillTx/>
                  <a:latin typeface="Calibri" pitchFamily="34" charset="0"/>
                </a:rPr>
                <a:t>: </a:t>
              </a:r>
              <a:r>
                <a:rPr lang="pl-PL" sz="2000" b="1" dirty="0">
                  <a:solidFill>
                    <a:sysClr val="window" lastClr="FFFFFF"/>
                  </a:solidFill>
                  <a:latin typeface="Calibri" pitchFamily="34" charset="0"/>
                </a:rPr>
                <a:t>Wzmacnianie potencjału </a:t>
              </a:r>
              <a:r>
                <a:rPr lang="pl-PL" sz="2000" b="1" dirty="0" err="1">
                  <a:solidFill>
                    <a:sysClr val="window" lastClr="FFFFFF"/>
                  </a:solidFill>
                  <a:latin typeface="Calibri" pitchFamily="34" charset="0"/>
                </a:rPr>
                <a:t>B+R</a:t>
              </a:r>
              <a:r>
                <a:rPr lang="pl-PL" sz="2000" b="1" dirty="0">
                  <a:solidFill>
                    <a:sysClr val="window" lastClr="FFFFFF"/>
                  </a:solidFill>
                  <a:latin typeface="Calibri" pitchFamily="34" charset="0"/>
                </a:rPr>
                <a:t> </a:t>
              </a:r>
              <a:r>
                <a:rPr lang="pl-PL" sz="2000" b="1" dirty="0" smtClean="0">
                  <a:solidFill>
                    <a:sysClr val="window" lastClr="FFFFFF"/>
                  </a:solidFill>
                  <a:latin typeface="Calibri" pitchFamily="34" charset="0"/>
                </a:rPr>
                <a:t>i wdrożeniowego uczelni i jednostek naukowych  (PI 1.1) </a:t>
              </a:r>
              <a:endParaRPr kumimoji="0" lang="pl-PL" sz="2000" b="0" i="0" u="none" strike="noStrike" kern="1200" cap="none" spc="0" normalizeH="0" baseline="0" noProof="0" dirty="0">
                <a:ln>
                  <a:noFill/>
                </a:ln>
                <a:solidFill>
                  <a:sysClr val="window" lastClr="FFFFFF"/>
                </a:solidFill>
                <a:effectLst/>
                <a:uLnTx/>
                <a:uFillTx/>
                <a:latin typeface="Calibri" pitchFamily="34" charset="0"/>
              </a:endParaRPr>
            </a:p>
          </p:txBody>
        </p:sp>
      </p:grpSp>
      <p:graphicFrame>
        <p:nvGraphicFramePr>
          <p:cNvPr id="5" name="Tabela 4"/>
          <p:cNvGraphicFramePr>
            <a:graphicFrameLocks noGrp="1"/>
          </p:cNvGraphicFramePr>
          <p:nvPr>
            <p:extLst>
              <p:ext uri="{D42A27DB-BD31-4B8C-83A1-F6EECF244321}">
                <p14:modId xmlns:p14="http://schemas.microsoft.com/office/powerpoint/2010/main" val="2046346318"/>
              </p:ext>
            </p:extLst>
          </p:nvPr>
        </p:nvGraphicFramePr>
        <p:xfrm>
          <a:off x="445886" y="1412776"/>
          <a:ext cx="8446026" cy="590160"/>
        </p:xfrm>
        <a:graphic>
          <a:graphicData uri="http://schemas.openxmlformats.org/drawingml/2006/table">
            <a:tbl>
              <a:tblPr>
                <a:effectLst/>
                <a:tableStyleId>{16D9F66E-5EB9-4882-86FB-DCBF35E3C3E4}</a:tableStyleId>
              </a:tblPr>
              <a:tblGrid>
                <a:gridCol w="8446026"/>
              </a:tblGrid>
              <a:tr h="504056">
                <a:tc>
                  <a:txBody>
                    <a:bodyPr/>
                    <a:lstStyle/>
                    <a:p>
                      <a:pPr marL="342900" indent="-342900" algn="just">
                        <a:buFont typeface="Wingdings" panose="05000000000000000000" pitchFamily="2" charset="2"/>
                        <a:buChar char="§"/>
                      </a:pPr>
                      <a:r>
                        <a:rPr lang="pl-PL" sz="1200" dirty="0" smtClean="0">
                          <a:solidFill>
                            <a:schemeClr val="tx1"/>
                          </a:solidFill>
                          <a:latin typeface="Calibri" pitchFamily="34" charset="0"/>
                        </a:rPr>
                        <a:t>Dofinansowanie </a:t>
                      </a:r>
                      <a:r>
                        <a:rPr lang="pl-PL" sz="1200" dirty="0" smtClean="0">
                          <a:solidFill>
                            <a:schemeClr val="tx1"/>
                          </a:solidFill>
                          <a:latin typeface="Calibri" pitchFamily="34" charset="0"/>
                        </a:rPr>
                        <a:t>będą mogły otrzymać projekty związane z </a:t>
                      </a:r>
                      <a:r>
                        <a:rPr lang="pl-PL" sz="1200" dirty="0" smtClean="0">
                          <a:solidFill>
                            <a:schemeClr val="tx1"/>
                          </a:solidFill>
                          <a:latin typeface="Calibri" pitchFamily="34" charset="0"/>
                        </a:rPr>
                        <a:t>budową i </a:t>
                      </a:r>
                      <a:r>
                        <a:rPr lang="pl-PL" sz="1200" dirty="0" smtClean="0">
                          <a:solidFill>
                            <a:schemeClr val="tx1"/>
                          </a:solidFill>
                          <a:latin typeface="Calibri" pitchFamily="34" charset="0"/>
                        </a:rPr>
                        <a:t>rozwojem infrastruktury badawczej realizowane przez jednostki </a:t>
                      </a:r>
                      <a:r>
                        <a:rPr lang="pl-PL" sz="1200" dirty="0" smtClean="0">
                          <a:solidFill>
                            <a:schemeClr val="tx1"/>
                          </a:solidFill>
                          <a:latin typeface="Calibri" pitchFamily="34" charset="0"/>
                        </a:rPr>
                        <a:t>naukowe i </a:t>
                      </a:r>
                      <a:r>
                        <a:rPr lang="pl-PL" sz="1200" dirty="0" smtClean="0">
                          <a:solidFill>
                            <a:schemeClr val="tx1"/>
                          </a:solidFill>
                          <a:latin typeface="Calibri" pitchFamily="34" charset="0"/>
                        </a:rPr>
                        <a:t>szkoły wyższe w ramach inteligentnych specjalizacji regionu.</a:t>
                      </a:r>
                    </a:p>
                    <a:p>
                      <a:pPr marL="0" indent="0" algn="just">
                        <a:buFont typeface="Wingdings" panose="05000000000000000000" pitchFamily="2" charset="2"/>
                        <a:buNone/>
                      </a:pPr>
                      <a:endParaRPr lang="pl-PL" sz="1000" dirty="0" smtClean="0">
                        <a:solidFill>
                          <a:schemeClr val="tx1"/>
                        </a:solidFill>
                        <a:latin typeface="Calibri" pitchFamily="34" charset="0"/>
                      </a:endParaRPr>
                    </a:p>
                  </a:txBody>
                  <a:tcPr marL="72000" marR="72000" marT="36000" marB="36000">
                    <a:solidFill>
                      <a:schemeClr val="accent3">
                        <a:lumMod val="20000"/>
                        <a:lumOff val="80000"/>
                      </a:schemeClr>
                    </a:solidFill>
                  </a:tcPr>
                </a:tc>
              </a:tr>
            </a:tbl>
          </a:graphicData>
        </a:graphic>
      </p:graphicFrame>
      <p:grpSp>
        <p:nvGrpSpPr>
          <p:cNvPr id="12" name="Grupa 11"/>
          <p:cNvGrpSpPr/>
          <p:nvPr/>
        </p:nvGrpSpPr>
        <p:grpSpPr>
          <a:xfrm>
            <a:off x="453738" y="2420888"/>
            <a:ext cx="8501292" cy="543796"/>
            <a:chOff x="136700" y="0"/>
            <a:chExt cx="8501292" cy="543796"/>
          </a:xfrm>
        </p:grpSpPr>
        <p:sp>
          <p:nvSpPr>
            <p:cNvPr id="14" name="Prostokąt zaokrąglony 13"/>
            <p:cNvSpPr/>
            <p:nvPr/>
          </p:nvSpPr>
          <p:spPr>
            <a:xfrm>
              <a:off x="136700" y="0"/>
              <a:ext cx="8501292" cy="54379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63246" y="26546"/>
              <a:ext cx="8448200" cy="490704"/>
            </a:xfrm>
            <a:prstGeom prst="rect">
              <a:avLst/>
            </a:prstGeom>
            <a:noFill/>
            <a:ln>
              <a:noFill/>
            </a:ln>
            <a:effectLst/>
          </p:spPr>
          <p:txBody>
            <a:bodyPr spcFirstLastPara="0" vert="horz" wrap="square" lIns="236234" tIns="0" rIns="236234" bIns="0" numCol="1" spcCol="1270" anchor="ctr" anchorCtr="0">
              <a:noAutofit/>
            </a:bodyPr>
            <a:lstStyle/>
            <a:p>
              <a:pPr lvl="0" algn="ctr" defTabSz="1200150">
                <a:lnSpc>
                  <a:spcPct val="90000"/>
                </a:lnSpc>
                <a:spcBef>
                  <a:spcPct val="0"/>
                </a:spcBef>
                <a:spcAft>
                  <a:spcPct val="35000"/>
                </a:spcAft>
                <a:defRPr/>
              </a:pP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Priorytet</a:t>
              </a:r>
              <a:r>
                <a:rPr kumimoji="0" lang="pl-PL" sz="2000" b="1" i="0" u="none" strike="noStrike" kern="1200" cap="none" spc="0" normalizeH="0" noProof="0" dirty="0" smtClean="0">
                  <a:ln>
                    <a:noFill/>
                  </a:ln>
                  <a:solidFill>
                    <a:sysClr val="window" lastClr="FFFFFF"/>
                  </a:solidFill>
                  <a:effectLst/>
                  <a:uLnTx/>
                  <a:uFillTx/>
                  <a:latin typeface="Arial Narrow" pitchFamily="34" charset="0"/>
                </a:rPr>
                <a: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ysClr val="window" lastClr="FFFFFF"/>
                  </a:solidFill>
                  <a:latin typeface="Calibri" pitchFamily="34" charset="0"/>
                </a:rPr>
                <a:t>Innowacyjne</a:t>
              </a:r>
              <a:r>
                <a:rPr lang="pl-PL" sz="2000" b="1" dirty="0" smtClean="0">
                  <a:solidFill>
                    <a:sysClr val="window" lastClr="FFFFFF"/>
                  </a:solidFill>
                  <a:latin typeface="Arial Narrow" pitchFamily="34" charset="0"/>
                </a:rPr>
                <a:t> przedsiębiorstwa (PI 1.2) </a:t>
              </a:r>
              <a:endParaRPr kumimoji="0" lang="pl-PL" sz="2000" b="0" i="0" u="none" strike="noStrike" kern="1200" cap="none" spc="0" normalizeH="0" baseline="0" noProof="0" dirty="0">
                <a:ln>
                  <a:noFill/>
                </a:ln>
                <a:solidFill>
                  <a:sysClr val="window" lastClr="FFFFFF"/>
                </a:solidFill>
                <a:effectLst/>
                <a:uLnTx/>
                <a:uFillTx/>
                <a:latin typeface="Arial Narrow" pitchFamily="34" charset="0"/>
              </a:endParaRPr>
            </a:p>
          </p:txBody>
        </p:sp>
      </p:grpSp>
      <p:graphicFrame>
        <p:nvGraphicFramePr>
          <p:cNvPr id="16" name="Tabela 15"/>
          <p:cNvGraphicFramePr>
            <a:graphicFrameLocks noGrp="1"/>
          </p:cNvGraphicFramePr>
          <p:nvPr>
            <p:extLst>
              <p:ext uri="{D42A27DB-BD31-4B8C-83A1-F6EECF244321}">
                <p14:modId xmlns:p14="http://schemas.microsoft.com/office/powerpoint/2010/main" val="1655724943"/>
              </p:ext>
            </p:extLst>
          </p:nvPr>
        </p:nvGraphicFramePr>
        <p:xfrm>
          <a:off x="420254" y="3068960"/>
          <a:ext cx="8491488" cy="2520280"/>
        </p:xfrm>
        <a:graphic>
          <a:graphicData uri="http://schemas.openxmlformats.org/drawingml/2006/table">
            <a:tbl>
              <a:tblPr>
                <a:tableStyleId>{16D9F66E-5EB9-4882-86FB-DCBF35E3C3E4}</a:tableStyleId>
              </a:tblPr>
              <a:tblGrid>
                <a:gridCol w="8491488"/>
              </a:tblGrid>
              <a:tr h="2520280">
                <a:tc>
                  <a:txBody>
                    <a:bodyPr/>
                    <a:lstStyle/>
                    <a:p>
                      <a:pPr marL="342900" indent="-34290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Prace </a:t>
                      </a:r>
                      <a:r>
                        <a:rPr lang="pl-PL" sz="1200" kern="1200" dirty="0" smtClean="0">
                          <a:solidFill>
                            <a:schemeClr val="dk1"/>
                          </a:solidFill>
                          <a:latin typeface="Calibri" panose="020F0502020204030204" pitchFamily="34" charset="0"/>
                          <a:ea typeface="+mn-ea"/>
                          <a:cs typeface="+mn-cs"/>
                        </a:rPr>
                        <a:t>B+R w przedsiębiorstwach, w tym prowadzonych we współpracy z jednostkami naukowymi, szkołami wyższymi, IOB lub podmiotami leczniczymi (np. w obszarach innowacyjnych metod diagnozowania i terapii chorób cywilizacyjnych) oraz w ramach inicjatyw klastrowych, umożliwiających w szczególności realizację regionalnych inteligentnych specjalizacji. </a:t>
                      </a:r>
                    </a:p>
                    <a:p>
                      <a:pPr marL="342900" indent="-34290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Rozwój zaplecza badawczo-rozwojowego, służącego działalności innowacyjnej m.in. utworzenie centrów</a:t>
                      </a:r>
                      <a:r>
                        <a:rPr lang="pl-PL" sz="1200" kern="1200" baseline="0" dirty="0" smtClean="0">
                          <a:solidFill>
                            <a:schemeClr val="dk1"/>
                          </a:solidFill>
                          <a:latin typeface="Calibri" panose="020F0502020204030204" pitchFamily="34" charset="0"/>
                          <a:ea typeface="+mn-ea"/>
                          <a:cs typeface="+mn-cs"/>
                        </a:rPr>
                        <a:t> </a:t>
                      </a:r>
                      <a:r>
                        <a:rPr lang="pl-PL" sz="1200" kern="1200" dirty="0" smtClean="0">
                          <a:solidFill>
                            <a:schemeClr val="dk1"/>
                          </a:solidFill>
                          <a:latin typeface="Calibri" panose="020F0502020204030204" pitchFamily="34" charset="0"/>
                          <a:ea typeface="+mn-ea"/>
                          <a:cs typeface="+mn-cs"/>
                        </a:rPr>
                        <a:t>badawczo – rozwojowych, np. zakup aparatury</a:t>
                      </a:r>
                      <a:r>
                        <a:rPr lang="pl-PL" sz="1200" kern="1200" baseline="0" dirty="0" smtClean="0">
                          <a:solidFill>
                            <a:schemeClr val="dk1"/>
                          </a:solidFill>
                          <a:latin typeface="Calibri" panose="020F0502020204030204" pitchFamily="34" charset="0"/>
                          <a:ea typeface="+mn-ea"/>
                          <a:cs typeface="+mn-cs"/>
                        </a:rPr>
                        <a:t> specjalistycznej i urządzeń laboratoryjnych.</a:t>
                      </a:r>
                      <a:r>
                        <a:rPr lang="pl-PL" sz="1200" kern="1200" dirty="0" smtClean="0">
                          <a:solidFill>
                            <a:schemeClr val="dk1"/>
                          </a:solidFill>
                          <a:latin typeface="Calibri" panose="020F0502020204030204" pitchFamily="34" charset="0"/>
                          <a:ea typeface="+mn-ea"/>
                          <a:cs typeface="+mn-cs"/>
                        </a:rPr>
                        <a:t>  </a:t>
                      </a:r>
                    </a:p>
                    <a:p>
                      <a:pPr marL="342900" indent="-34290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Wdrożenie własnych lub zakupionych wyników badań naukowych/technologii oraz praw do własności intelektualnej związanej z wdrażanym produktem lub usługą,</a:t>
                      </a:r>
                      <a:r>
                        <a:rPr lang="pl-PL" sz="1200" kern="1200" baseline="0" dirty="0" smtClean="0">
                          <a:solidFill>
                            <a:schemeClr val="dk1"/>
                          </a:solidFill>
                          <a:latin typeface="Calibri" panose="020F0502020204030204" pitchFamily="34" charset="0"/>
                          <a:ea typeface="+mn-ea"/>
                          <a:cs typeface="+mn-cs"/>
                        </a:rPr>
                        <a:t> w tym nowe inwestycje obejmujące zastosowanie nowych, innowacyjnych w skali regionu rozwiązań, w szczególności technologicznych w produkcji i usługach, np. prowadzących do zmniejszenia szkodliwego oddziaływania na środowisko</a:t>
                      </a:r>
                      <a:r>
                        <a:rPr lang="pl-PL" sz="1200" kern="1200" dirty="0" smtClean="0">
                          <a:solidFill>
                            <a:schemeClr val="dk1"/>
                          </a:solidFill>
                          <a:latin typeface="Calibri" panose="020F0502020204030204" pitchFamily="34" charset="0"/>
                          <a:ea typeface="+mn-ea"/>
                          <a:cs typeface="+mn-cs"/>
                        </a:rPr>
                        <a:t>. </a:t>
                      </a:r>
                    </a:p>
                    <a:p>
                      <a:pPr marL="342900" indent="-34290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Zwiększenie aktywności</a:t>
                      </a:r>
                      <a:r>
                        <a:rPr lang="pl-PL" sz="1200" kern="1200" baseline="0" dirty="0" smtClean="0">
                          <a:solidFill>
                            <a:schemeClr val="dk1"/>
                          </a:solidFill>
                          <a:latin typeface="Calibri" panose="020F0502020204030204" pitchFamily="34" charset="0"/>
                          <a:ea typeface="+mn-ea"/>
                          <a:cs typeface="+mn-cs"/>
                        </a:rPr>
                        <a:t> innowacyjnej MŚP </a:t>
                      </a:r>
                      <a:r>
                        <a:rPr lang="pl-PL" sz="1200" kern="1200" dirty="0" smtClean="0">
                          <a:solidFill>
                            <a:schemeClr val="dk1"/>
                          </a:solidFill>
                          <a:latin typeface="Calibri" panose="020F0502020204030204" pitchFamily="34" charset="0"/>
                          <a:ea typeface="+mn-ea"/>
                          <a:cs typeface="+mn-cs"/>
                        </a:rPr>
                        <a:t>może być realizowane poprzez instrument typu „Bon na innowacje” (dla projektów o małej skali) . </a:t>
                      </a:r>
                    </a:p>
                    <a:p>
                      <a:pPr marL="342900" indent="-34290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Profesjonalne usługi proinnowacyjne i podstawowe (zgodnie z RSI), świadczone przez IOB. Usługi te powinny w sposób kompleksowy przyczyniać się do wspierania procesów innowacji (od badań do komercjalizacji). </a:t>
                      </a:r>
                      <a:endParaRPr lang="pl-PL" sz="1600" kern="1200" dirty="0" smtClean="0">
                        <a:solidFill>
                          <a:schemeClr val="dk1"/>
                        </a:solidFill>
                        <a:latin typeface="Calibri" panose="020F0502020204030204" pitchFamily="34" charset="0"/>
                        <a:ea typeface="+mn-ea"/>
                        <a:cs typeface="+mn-cs"/>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219025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107504" y="188640"/>
            <a:ext cx="8785920"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Calibri" pitchFamily="34" charset="0"/>
              </a:rPr>
              <a:t>Regionalny Program Operacyjny Województwa Dolnośląskiego 2014 - 2020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Calibri"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13" name="Grupa 12"/>
          <p:cNvGrpSpPr/>
          <p:nvPr/>
        </p:nvGrpSpPr>
        <p:grpSpPr>
          <a:xfrm>
            <a:off x="374446" y="817315"/>
            <a:ext cx="8501292" cy="543796"/>
            <a:chOff x="136700" y="0"/>
            <a:chExt cx="8501292" cy="543796"/>
          </a:xfrm>
        </p:grpSpPr>
        <p:sp>
          <p:nvSpPr>
            <p:cNvPr id="14" name="Prostokąt zaokrąglony 13"/>
            <p:cNvSpPr/>
            <p:nvPr/>
          </p:nvSpPr>
          <p:spPr>
            <a:xfrm>
              <a:off x="136700" y="0"/>
              <a:ext cx="8501292" cy="54379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6" name="Prostokąt 15"/>
            <p:cNvSpPr/>
            <p:nvPr/>
          </p:nvSpPr>
          <p:spPr>
            <a:xfrm>
              <a:off x="163246" y="26546"/>
              <a:ext cx="8448200" cy="490704"/>
            </a:xfrm>
            <a:prstGeom prst="rect">
              <a:avLst/>
            </a:prstGeom>
            <a:noFill/>
            <a:ln>
              <a:noFill/>
            </a:ln>
            <a:effectLst/>
          </p:spPr>
          <p:txBody>
            <a:bodyPr spcFirstLastPara="0" vert="horz" wrap="square" lIns="236234" tIns="0" rIns="236234" bIns="0" numCol="1" spcCol="1270" anchor="ctr" anchorCtr="0">
              <a:noAutofit/>
            </a:bodyPr>
            <a:lstStyle/>
            <a:p>
              <a:pPr lvl="0" algn="ctr" defTabSz="1200150">
                <a:lnSpc>
                  <a:spcPct val="90000"/>
                </a:lnSpc>
                <a:spcBef>
                  <a:spcPct val="0"/>
                </a:spcBef>
                <a:spcAft>
                  <a:spcPct val="35000"/>
                </a:spcAft>
                <a:defRPr/>
              </a:pPr>
              <a:r>
                <a:rPr kumimoji="0" lang="pl-PL" sz="2000" b="1" i="0" u="none" strike="noStrike" kern="1200" cap="none" spc="0" normalizeH="0" baseline="0" noProof="0" dirty="0" smtClean="0">
                  <a:ln>
                    <a:noFill/>
                  </a:ln>
                  <a:solidFill>
                    <a:sysClr val="window" lastClr="FFFFFF"/>
                  </a:solidFill>
                  <a:effectLst/>
                  <a:uLnTx/>
                  <a:uFillTx/>
                  <a:latin typeface="Calibri" pitchFamily="34" charset="0"/>
                </a:rPr>
                <a:t>Priorytet</a:t>
              </a:r>
              <a:r>
                <a:rPr kumimoji="0" lang="pl-PL" sz="2000" b="1" i="0" u="none" strike="noStrike" kern="1200" cap="none" spc="0" normalizeH="0" noProof="0" dirty="0" smtClean="0">
                  <a:ln>
                    <a:noFill/>
                  </a:ln>
                  <a:solidFill>
                    <a:sysClr val="window" lastClr="FFFFFF"/>
                  </a:solidFill>
                  <a:effectLst/>
                  <a:uLnTx/>
                  <a:uFillTx/>
                  <a:latin typeface="Calibri" pitchFamily="34" charset="0"/>
                </a:rPr>
                <a:t> inwestycyjny</a:t>
              </a:r>
              <a:r>
                <a:rPr kumimoji="0" lang="pl-PL" sz="2000" b="1" i="0" u="none" strike="noStrike" kern="1200" cap="none" spc="0" normalizeH="0" baseline="0" noProof="0" dirty="0" smtClean="0">
                  <a:ln>
                    <a:noFill/>
                  </a:ln>
                  <a:solidFill>
                    <a:sysClr val="window" lastClr="FFFFFF"/>
                  </a:solidFill>
                  <a:effectLst/>
                  <a:uLnTx/>
                  <a:uFillTx/>
                  <a:latin typeface="Calibri" pitchFamily="34" charset="0"/>
                </a:rPr>
                <a:t>: R</a:t>
              </a:r>
              <a:r>
                <a:rPr lang="pl-PL" sz="2000" b="1" dirty="0" err="1" smtClean="0">
                  <a:solidFill>
                    <a:sysClr val="window" lastClr="FFFFFF"/>
                  </a:solidFill>
                  <a:latin typeface="Calibri" pitchFamily="34" charset="0"/>
                </a:rPr>
                <a:t>ozwój</a:t>
              </a:r>
              <a:r>
                <a:rPr lang="pl-PL" sz="2000" b="1" dirty="0" smtClean="0">
                  <a:solidFill>
                    <a:sysClr val="window" lastClr="FFFFFF"/>
                  </a:solidFill>
                  <a:latin typeface="Calibri" pitchFamily="34" charset="0"/>
                </a:rPr>
                <a:t> przedsiębiorczości (PI 1.3) </a:t>
              </a:r>
              <a:endParaRPr kumimoji="0" lang="pl-PL" sz="2000" b="0" i="0" u="none" strike="noStrike" kern="1200" cap="none" spc="0" normalizeH="0" baseline="0" noProof="0" dirty="0">
                <a:ln>
                  <a:noFill/>
                </a:ln>
                <a:solidFill>
                  <a:sysClr val="window" lastClr="FFFFFF"/>
                </a:solidFill>
                <a:effectLst/>
                <a:uLnTx/>
                <a:uFillTx/>
                <a:latin typeface="Calibri" pitchFamily="34" charset="0"/>
              </a:endParaRPr>
            </a:p>
          </p:txBody>
        </p:sp>
      </p:grpSp>
      <p:graphicFrame>
        <p:nvGraphicFramePr>
          <p:cNvPr id="5" name="Tabela 4"/>
          <p:cNvGraphicFramePr>
            <a:graphicFrameLocks noGrp="1"/>
          </p:cNvGraphicFramePr>
          <p:nvPr>
            <p:extLst>
              <p:ext uri="{D42A27DB-BD31-4B8C-83A1-F6EECF244321}">
                <p14:modId xmlns:p14="http://schemas.microsoft.com/office/powerpoint/2010/main" val="3533587496"/>
              </p:ext>
            </p:extLst>
          </p:nvPr>
        </p:nvGraphicFramePr>
        <p:xfrm>
          <a:off x="251520" y="1484784"/>
          <a:ext cx="8509796" cy="1584176"/>
        </p:xfrm>
        <a:graphic>
          <a:graphicData uri="http://schemas.openxmlformats.org/drawingml/2006/table">
            <a:tbl>
              <a:tblPr>
                <a:tableStyleId>{16D9F66E-5EB9-4882-86FB-DCBF35E3C3E4}</a:tableStyleId>
              </a:tblPr>
              <a:tblGrid>
                <a:gridCol w="8509796"/>
              </a:tblGrid>
              <a:tr h="1584176">
                <a:tc>
                  <a:txBody>
                    <a:bodyPr/>
                    <a:lstStyle/>
                    <a:p>
                      <a:pPr marL="342900" indent="-342900" algn="just">
                        <a:buFont typeface="Wingdings" panose="05000000000000000000" pitchFamily="2" charset="2"/>
                        <a:buChar char="§"/>
                      </a:pPr>
                      <a:r>
                        <a:rPr lang="pl-PL" sz="1200" dirty="0" smtClean="0">
                          <a:latin typeface="Calibri" panose="020F0502020204030204" pitchFamily="34" charset="0"/>
                        </a:rPr>
                        <a:t>Wsparcie </a:t>
                      </a:r>
                      <a:r>
                        <a:rPr lang="pl-PL" sz="1200" dirty="0" smtClean="0">
                          <a:latin typeface="Calibri" panose="020F0502020204030204" pitchFamily="34" charset="0"/>
                        </a:rPr>
                        <a:t>ukierunkowane jest na tworzenie i wspomaganie rozwoju inkubatorów przedsiębiorczości (w tym akademickich) oraz wsparcie przedsiębiorców, poprzez usługi świadczone przez inkubatory przedsiębiorczości (w tym akademickie).</a:t>
                      </a:r>
                    </a:p>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pl-PL" sz="1200" kern="1200" dirty="0" smtClean="0">
                          <a:solidFill>
                            <a:schemeClr val="dk1"/>
                          </a:solidFill>
                          <a:latin typeface="Calibri" pitchFamily="34" charset="0"/>
                          <a:ea typeface="+mn-ea"/>
                          <a:cs typeface="+mn-cs"/>
                        </a:rPr>
                        <a:t>Możliwe będzie kompleksowe uzbrojenie terenów pod inwestycje, tworzenie nowej infrastruktury inwestycyjnej lub rewitalizacja istniejącej </a:t>
                      </a:r>
                      <a:r>
                        <a:rPr lang="pl-PL" sz="1200" kern="1200" dirty="0" smtClean="0">
                          <a:solidFill>
                            <a:schemeClr val="dk1"/>
                          </a:solidFill>
                          <a:latin typeface="Calibri" pitchFamily="34" charset="0"/>
                          <a:ea typeface="+mn-ea"/>
                          <a:cs typeface="+mn-cs"/>
                        </a:rPr>
                        <a:t>infrastruktury</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(w </a:t>
                      </a:r>
                      <a:r>
                        <a:rPr lang="pl-PL" sz="1200" kern="1200" dirty="0" smtClean="0">
                          <a:solidFill>
                            <a:schemeClr val="dk1"/>
                          </a:solidFill>
                          <a:latin typeface="Calibri" pitchFamily="34" charset="0"/>
                          <a:ea typeface="+mn-ea"/>
                          <a:cs typeface="+mn-cs"/>
                        </a:rPr>
                        <a:t>tym uzbrojenie terenu, rekultywacja gruntów, makroniwelacja gruntów</a:t>
                      </a:r>
                      <a:r>
                        <a:rPr lang="pl-PL" sz="1200" kern="1200" dirty="0" smtClean="0">
                          <a:solidFill>
                            <a:schemeClr val="dk1"/>
                          </a:solidFill>
                          <a:latin typeface="Calibri" pitchFamily="34" charset="0"/>
                          <a:ea typeface="+mn-ea"/>
                          <a:cs typeface="+mn-cs"/>
                        </a:rPr>
                        <a:t>, w </a:t>
                      </a:r>
                      <a:r>
                        <a:rPr lang="pl-PL" sz="1200" kern="1200" dirty="0" smtClean="0">
                          <a:solidFill>
                            <a:schemeClr val="dk1"/>
                          </a:solidFill>
                          <a:latin typeface="Calibri" pitchFamily="34" charset="0"/>
                          <a:ea typeface="+mn-ea"/>
                          <a:cs typeface="+mn-cs"/>
                        </a:rPr>
                        <a:t>ograniczonym zakresie budowa/modernizacja dróg służących udostępnieniu ww. infrastruktury)  w celu, stworzenia przedsiębiorcom korzystnych warunków do inwestowania i prowadzenia działalności gospodarczej.</a:t>
                      </a:r>
                      <a:endParaRPr lang="pl-PL" sz="1200" dirty="0" smtClean="0">
                        <a:latin typeface="Calibri" panose="020F0502020204030204" pitchFamily="34" charset="0"/>
                      </a:endParaRPr>
                    </a:p>
                    <a:p>
                      <a:pPr marL="342900" indent="-342900" algn="just">
                        <a:buFont typeface="Wingdings" panose="05000000000000000000" pitchFamily="2" charset="2"/>
                        <a:buChar char="§"/>
                      </a:pPr>
                      <a:r>
                        <a:rPr lang="pl-PL" sz="1200" dirty="0" smtClean="0">
                          <a:latin typeface="Calibri" panose="020F0502020204030204" pitchFamily="34" charset="0"/>
                        </a:rPr>
                        <a:t>Działania mogą być uzupełnione wsparciem obejmującym</a:t>
                      </a:r>
                      <a:r>
                        <a:rPr lang="pl-PL" sz="1200" baseline="0" dirty="0" smtClean="0">
                          <a:latin typeface="Calibri" panose="020F0502020204030204" pitchFamily="34" charset="0"/>
                        </a:rPr>
                        <a:t> rozpowszechnianie informacji o możliwościach inwestycyjnych na terenie województwa w zakresie związanym z realizacją projektu inwestycyjnego</a:t>
                      </a:r>
                      <a:r>
                        <a:rPr lang="pl-PL" sz="1200" baseline="0" dirty="0" smtClean="0">
                          <a:latin typeface="Calibri" panose="020F0502020204030204" pitchFamily="34" charset="0"/>
                        </a:rPr>
                        <a:t>.</a:t>
                      </a:r>
                      <a:endParaRPr lang="pl-PL" sz="1200" baseline="0" dirty="0" smtClean="0">
                        <a:latin typeface="Calibri" panose="020F0502020204030204" pitchFamily="34" charset="0"/>
                      </a:endParaRPr>
                    </a:p>
                  </a:txBody>
                  <a:tcPr marL="36195" marR="36195" marT="17780" marB="17780">
                    <a:solidFill>
                      <a:schemeClr val="accent3">
                        <a:lumMod val="20000"/>
                        <a:lumOff val="80000"/>
                      </a:schemeClr>
                    </a:solidFill>
                  </a:tcPr>
                </a:tc>
              </a:tr>
            </a:tbl>
          </a:graphicData>
        </a:graphic>
      </p:graphicFrame>
      <p:grpSp>
        <p:nvGrpSpPr>
          <p:cNvPr id="11" name="Grupa 10"/>
          <p:cNvGrpSpPr/>
          <p:nvPr/>
        </p:nvGrpSpPr>
        <p:grpSpPr>
          <a:xfrm>
            <a:off x="332050" y="3140968"/>
            <a:ext cx="8501292" cy="543796"/>
            <a:chOff x="136700" y="0"/>
            <a:chExt cx="8501292" cy="543796"/>
          </a:xfrm>
        </p:grpSpPr>
        <p:sp>
          <p:nvSpPr>
            <p:cNvPr id="12" name="Prostokąt zaokrąglony 11"/>
            <p:cNvSpPr/>
            <p:nvPr/>
          </p:nvSpPr>
          <p:spPr>
            <a:xfrm>
              <a:off x="136700" y="0"/>
              <a:ext cx="8501292" cy="54379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63246" y="26546"/>
              <a:ext cx="8448200" cy="490704"/>
            </a:xfrm>
            <a:prstGeom prst="rect">
              <a:avLst/>
            </a:prstGeom>
            <a:noFill/>
            <a:ln>
              <a:noFill/>
            </a:ln>
            <a:effectLst/>
          </p:spPr>
          <p:txBody>
            <a:bodyPr spcFirstLastPara="0" vert="horz" wrap="square" lIns="236234" tIns="0" rIns="236234" bIns="0" numCol="1" spcCol="1270" anchor="ctr" anchorCtr="0">
              <a:noAutofit/>
            </a:bodyPr>
            <a:lstStyle/>
            <a:p>
              <a:pPr lvl="0" algn="ctr" defTabSz="1200150">
                <a:lnSpc>
                  <a:spcPct val="90000"/>
                </a:lnSpc>
                <a:spcBef>
                  <a:spcPct val="0"/>
                </a:spcBef>
                <a:spcAft>
                  <a:spcPct val="35000"/>
                </a:spcAft>
                <a:defRPr/>
              </a:pP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Priorytet</a:t>
              </a:r>
              <a:r>
                <a:rPr kumimoji="0" lang="pl-PL" sz="2000" b="1" i="0" u="none" strike="noStrike" kern="1200" cap="none" spc="0" normalizeH="0" noProof="0" dirty="0" smtClean="0">
                  <a:ln>
                    <a:noFill/>
                  </a:ln>
                  <a:solidFill>
                    <a:sysClr val="window" lastClr="FFFFFF"/>
                  </a:solidFill>
                  <a:effectLst/>
                  <a:uLnTx/>
                  <a:uFillTx/>
                  <a:latin typeface="Arial Narrow" pitchFamily="34" charset="0"/>
                </a:rPr>
                <a: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noProof="0" dirty="0" smtClean="0">
                  <a:solidFill>
                    <a:sysClr val="window" lastClr="FFFFFF"/>
                  </a:solidFill>
                  <a:latin typeface="Arial Narrow" pitchFamily="34" charset="0"/>
                </a:rPr>
                <a:t>Internacjonalizacja przedsiębiorstw</a:t>
              </a:r>
              <a:r>
                <a:rPr lang="pl-PL" sz="2000" b="1" dirty="0" smtClean="0">
                  <a:solidFill>
                    <a:sysClr val="window" lastClr="FFFFFF"/>
                  </a:solidFill>
                  <a:latin typeface="Arial Narrow" pitchFamily="34" charset="0"/>
                </a:rPr>
                <a:t> (PI 1.4) </a:t>
              </a:r>
              <a:endParaRPr kumimoji="0" lang="pl-PL" sz="2000" b="0" i="0" u="none" strike="noStrike" kern="1200" cap="none" spc="0" normalizeH="0" baseline="0" noProof="0" dirty="0">
                <a:ln>
                  <a:noFill/>
                </a:ln>
                <a:solidFill>
                  <a:sysClr val="window" lastClr="FFFFFF"/>
                </a:solidFill>
                <a:effectLst/>
                <a:uLnTx/>
                <a:uFillTx/>
                <a:latin typeface="Arial Narrow" pitchFamily="34" charset="0"/>
              </a:endParaRPr>
            </a:p>
          </p:txBody>
        </p:sp>
      </p:grpSp>
      <p:graphicFrame>
        <p:nvGraphicFramePr>
          <p:cNvPr id="17" name="Tabela 16"/>
          <p:cNvGraphicFramePr>
            <a:graphicFrameLocks noGrp="1"/>
          </p:cNvGraphicFramePr>
          <p:nvPr>
            <p:extLst>
              <p:ext uri="{D42A27DB-BD31-4B8C-83A1-F6EECF244321}">
                <p14:modId xmlns:p14="http://schemas.microsoft.com/office/powerpoint/2010/main" val="546456074"/>
              </p:ext>
            </p:extLst>
          </p:nvPr>
        </p:nvGraphicFramePr>
        <p:xfrm>
          <a:off x="332050" y="3789040"/>
          <a:ext cx="8472572" cy="2304256"/>
        </p:xfrm>
        <a:graphic>
          <a:graphicData uri="http://schemas.openxmlformats.org/drawingml/2006/table">
            <a:tbl>
              <a:tblPr>
                <a:tableStyleId>{16D9F66E-5EB9-4882-86FB-DCBF35E3C3E4}</a:tableStyleId>
              </a:tblPr>
              <a:tblGrid>
                <a:gridCol w="8472572"/>
              </a:tblGrid>
              <a:tr h="2304256">
                <a:tc>
                  <a:txBody>
                    <a:bodyPr/>
                    <a:lstStyle/>
                    <a:p>
                      <a:pPr marL="342900" indent="-34290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Wsparcie </a:t>
                      </a:r>
                      <a:r>
                        <a:rPr lang="pl-PL" sz="1200" kern="1200" dirty="0" smtClean="0">
                          <a:solidFill>
                            <a:schemeClr val="dk1"/>
                          </a:solidFill>
                          <a:latin typeface="Calibri" panose="020F0502020204030204" pitchFamily="34" charset="0"/>
                          <a:ea typeface="+mn-ea"/>
                          <a:cs typeface="+mn-cs"/>
                        </a:rPr>
                        <a:t>koncentrować się będzie na wzmacnianiu międzynarodowej współpracy gospodarczej przedsiębiorstw (w tym grup producentów rolno-spożywczych) oraz zwiększeniu ich aktywności na rynkach zagranicznych. </a:t>
                      </a:r>
                    </a:p>
                    <a:p>
                      <a:pPr marL="342900" indent="-34290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Wspierane projekty obejmą dofinansowanie m.in. wizyt studyjnych i misji zagranicznych, udziału w międzynarodowych targach branżowych, targach i wystawach za granicą, a także w innych ważnych dla wybranej branży wydarzeniach o charakterze międzynarodowym oraz organizację zbiorowych wystaw</a:t>
                      </a:r>
                      <a:r>
                        <a:rPr lang="pl-PL" sz="1200" kern="1200" baseline="0" dirty="0" smtClean="0">
                          <a:solidFill>
                            <a:schemeClr val="dk1"/>
                          </a:solidFill>
                          <a:latin typeface="Calibri" panose="020F0502020204030204" pitchFamily="34" charset="0"/>
                          <a:ea typeface="+mn-ea"/>
                          <a:cs typeface="+mn-cs"/>
                        </a:rPr>
                        <a:t> na terenie działalności przedsiębiorstw –ukierunkowanych na przyjęcie wizyt studyjnych potencjalnych zagranicznych partnerów handlowych</a:t>
                      </a:r>
                      <a:r>
                        <a:rPr lang="pl-PL" sz="1200" kern="1200" dirty="0" smtClean="0">
                          <a:solidFill>
                            <a:schemeClr val="dk1"/>
                          </a:solidFill>
                          <a:latin typeface="Calibri" panose="020F0502020204030204" pitchFamily="34" charset="0"/>
                          <a:ea typeface="+mn-ea"/>
                          <a:cs typeface="+mn-cs"/>
                        </a:rPr>
                        <a:t>.</a:t>
                      </a:r>
                    </a:p>
                    <a:p>
                      <a:pPr marL="342900" indent="-34290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Inwestycje przedsiębiorstw</a:t>
                      </a:r>
                      <a:r>
                        <a:rPr lang="pl-PL" sz="1200" kern="1200" baseline="0" dirty="0" smtClean="0">
                          <a:solidFill>
                            <a:schemeClr val="dk1"/>
                          </a:solidFill>
                          <a:latin typeface="Calibri" panose="020F0502020204030204" pitchFamily="34" charset="0"/>
                          <a:ea typeface="+mn-ea"/>
                          <a:cs typeface="+mn-cs"/>
                        </a:rPr>
                        <a:t> w zakresie internacjonalizacji, np. dostosowanie produkcji do wymagań rynku zagranicznego, tworzenie działów obsługi eksportu, certyfikacji, logistyka.</a:t>
                      </a:r>
                      <a:r>
                        <a:rPr lang="pl-PL" sz="1200" kern="1200" dirty="0" smtClean="0">
                          <a:solidFill>
                            <a:schemeClr val="dk1"/>
                          </a:solidFill>
                          <a:latin typeface="Calibri" panose="020F0502020204030204" pitchFamily="34" charset="0"/>
                          <a:ea typeface="+mn-ea"/>
                          <a:cs typeface="+mn-cs"/>
                        </a:rPr>
                        <a:t> </a:t>
                      </a:r>
                    </a:p>
                    <a:p>
                      <a:pPr marL="342900" indent="-34290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Realizowane </a:t>
                      </a:r>
                      <a:r>
                        <a:rPr lang="pl-PL" sz="1200" kern="1200" dirty="0" smtClean="0">
                          <a:solidFill>
                            <a:schemeClr val="dk1"/>
                          </a:solidFill>
                          <a:latin typeface="Calibri" panose="020F0502020204030204" pitchFamily="34" charset="0"/>
                          <a:ea typeface="+mn-ea"/>
                          <a:cs typeface="+mn-cs"/>
                        </a:rPr>
                        <a:t>będą działania ukierunkowane na promocję przedsiębiorstw na rynkach międzynarodowych (w tym  m.in. branż rolno-spożywczych), a także na wzmocnienie wizerunku dolnośląskiej gospodarki, obejmujące m.in. promocję gospodarczą i turystyczną oraz kulturalną regionu (w wymiarze krajowym i międzynarodowym), w tym również poprzez działania medialne</a:t>
                      </a:r>
                      <a:r>
                        <a:rPr lang="pl-PL" sz="1200" kern="1200" baseline="0" dirty="0" smtClean="0">
                          <a:solidFill>
                            <a:schemeClr val="dk1"/>
                          </a:solidFill>
                          <a:latin typeface="Calibri" panose="020F0502020204030204" pitchFamily="34" charset="0"/>
                          <a:ea typeface="+mn-ea"/>
                          <a:cs typeface="+mn-cs"/>
                        </a:rPr>
                        <a:t> (informacyjne, promocyjne, edukacyjne</a:t>
                      </a:r>
                      <a:r>
                        <a:rPr lang="pl-PL" sz="1200" kern="1200" baseline="0" dirty="0" smtClean="0">
                          <a:solidFill>
                            <a:schemeClr val="dk1"/>
                          </a:solidFill>
                          <a:latin typeface="Calibri" panose="020F0502020204030204" pitchFamily="34" charset="0"/>
                          <a:ea typeface="+mn-ea"/>
                          <a:cs typeface="+mn-cs"/>
                        </a:rPr>
                        <a:t>).</a:t>
                      </a:r>
                      <a:endParaRPr lang="pl-PL" sz="1600" kern="1200" dirty="0" smtClean="0">
                        <a:solidFill>
                          <a:schemeClr val="dk1"/>
                        </a:solidFill>
                        <a:latin typeface="Calibri" panose="020F0502020204030204" pitchFamily="34" charset="0"/>
                        <a:ea typeface="+mn-ea"/>
                        <a:cs typeface="+mn-cs"/>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3883246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640960"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Calibri" pitchFamily="34" charset="0"/>
              </a:rPr>
              <a:t>Regionalny Program Operacyjny Województwa Dolnośląskiego 2014 - 2020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Calibri"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13" name="Grupa 12"/>
          <p:cNvGrpSpPr/>
          <p:nvPr/>
        </p:nvGrpSpPr>
        <p:grpSpPr>
          <a:xfrm>
            <a:off x="385881" y="764704"/>
            <a:ext cx="8501292" cy="543796"/>
            <a:chOff x="136700" y="0"/>
            <a:chExt cx="8501292" cy="543796"/>
          </a:xfrm>
        </p:grpSpPr>
        <p:sp>
          <p:nvSpPr>
            <p:cNvPr id="14" name="Prostokąt zaokrąglony 13"/>
            <p:cNvSpPr/>
            <p:nvPr/>
          </p:nvSpPr>
          <p:spPr>
            <a:xfrm>
              <a:off x="136700" y="0"/>
              <a:ext cx="8501292" cy="54379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6" name="Prostokąt 15"/>
            <p:cNvSpPr/>
            <p:nvPr/>
          </p:nvSpPr>
          <p:spPr>
            <a:xfrm>
              <a:off x="163246" y="26546"/>
              <a:ext cx="8448200" cy="490704"/>
            </a:xfrm>
            <a:prstGeom prst="rect">
              <a:avLst/>
            </a:prstGeom>
            <a:noFill/>
            <a:ln>
              <a:noFill/>
            </a:ln>
            <a:effectLst/>
          </p:spPr>
          <p:txBody>
            <a:bodyPr spcFirstLastPara="0" vert="horz" wrap="square" lIns="236234" tIns="0" rIns="236234" bIns="0" numCol="1" spcCol="1270" anchor="ctr" anchorCtr="0">
              <a:noAutofit/>
            </a:bodyPr>
            <a:lstStyle/>
            <a:p>
              <a:pPr lvl="0" algn="ctr" defTabSz="1200150">
                <a:lnSpc>
                  <a:spcPct val="90000"/>
                </a:lnSpc>
                <a:spcBef>
                  <a:spcPct val="0"/>
                </a:spcBef>
                <a:spcAft>
                  <a:spcPct val="35000"/>
                </a:spcAft>
                <a:defRPr/>
              </a:pPr>
              <a:r>
                <a:rPr kumimoji="0" lang="pl-PL" sz="2000" b="1" i="0" u="none" strike="noStrike" kern="1200" cap="none" spc="0" normalizeH="0" baseline="0" noProof="0" dirty="0" smtClean="0">
                  <a:ln>
                    <a:noFill/>
                  </a:ln>
                  <a:solidFill>
                    <a:sysClr val="window" lastClr="FFFFFF"/>
                  </a:solidFill>
                  <a:effectLst/>
                  <a:uLnTx/>
                  <a:uFillTx/>
                  <a:latin typeface="Calibri" pitchFamily="34" charset="0"/>
                </a:rPr>
                <a:t>Priorytet</a:t>
              </a:r>
              <a:r>
                <a:rPr kumimoji="0" lang="pl-PL" sz="2000" b="1" i="0" u="none" strike="noStrike" kern="1200" cap="none" spc="0" normalizeH="0" noProof="0" dirty="0" smtClean="0">
                  <a:ln>
                    <a:noFill/>
                  </a:ln>
                  <a:solidFill>
                    <a:sysClr val="window" lastClr="FFFFFF"/>
                  </a:solidFill>
                  <a:effectLst/>
                  <a:uLnTx/>
                  <a:uFillTx/>
                  <a:latin typeface="Calibri" pitchFamily="34" charset="0"/>
                </a:rPr>
                <a:t> inwestycyjny</a:t>
              </a:r>
              <a:r>
                <a:rPr kumimoji="0" lang="pl-PL" sz="2000" b="1" i="0" u="none" strike="noStrike" kern="1200" cap="none" spc="0" normalizeH="0" baseline="0" noProof="0" dirty="0" smtClean="0">
                  <a:ln>
                    <a:noFill/>
                  </a:ln>
                  <a:solidFill>
                    <a:sysClr val="window" lastClr="FFFFFF"/>
                  </a:solidFill>
                  <a:effectLst/>
                  <a:uLnTx/>
                  <a:uFillTx/>
                  <a:latin typeface="Calibri" pitchFamily="34" charset="0"/>
                </a:rPr>
                <a:t>: </a:t>
              </a:r>
              <a:r>
                <a:rPr lang="pl-PL" sz="2000" b="1" dirty="0">
                  <a:solidFill>
                    <a:sysClr val="window" lastClr="FFFFFF"/>
                  </a:solidFill>
                  <a:latin typeface="Calibri" pitchFamily="34" charset="0"/>
                </a:rPr>
                <a:t>Rozwój produktów i usług w </a:t>
              </a:r>
              <a:r>
                <a:rPr lang="pl-PL" sz="2000" b="1" dirty="0" smtClean="0">
                  <a:solidFill>
                    <a:sysClr val="window" lastClr="FFFFFF"/>
                  </a:solidFill>
                  <a:latin typeface="Calibri" pitchFamily="34" charset="0"/>
                </a:rPr>
                <a:t>MŚP (PI 1.5) </a:t>
              </a:r>
              <a:endParaRPr kumimoji="0" lang="pl-PL" sz="2000" b="0" i="0" u="none" strike="noStrike" kern="1200" cap="none" spc="0" normalizeH="0" baseline="0" noProof="0" dirty="0">
                <a:ln>
                  <a:noFill/>
                </a:ln>
                <a:solidFill>
                  <a:sysClr val="window" lastClr="FFFFFF"/>
                </a:solidFill>
                <a:effectLst/>
                <a:uLnTx/>
                <a:uFillTx/>
                <a:latin typeface="Calibri" pitchFamily="34" charset="0"/>
              </a:endParaRPr>
            </a:p>
          </p:txBody>
        </p:sp>
      </p:grpSp>
      <p:graphicFrame>
        <p:nvGraphicFramePr>
          <p:cNvPr id="5" name="Tabela 4"/>
          <p:cNvGraphicFramePr>
            <a:graphicFrameLocks noGrp="1"/>
          </p:cNvGraphicFramePr>
          <p:nvPr>
            <p:extLst>
              <p:ext uri="{D42A27DB-BD31-4B8C-83A1-F6EECF244321}">
                <p14:modId xmlns:p14="http://schemas.microsoft.com/office/powerpoint/2010/main" val="1806822015"/>
              </p:ext>
            </p:extLst>
          </p:nvPr>
        </p:nvGraphicFramePr>
        <p:xfrm>
          <a:off x="407099" y="1412776"/>
          <a:ext cx="8501292" cy="2845680"/>
        </p:xfrm>
        <a:graphic>
          <a:graphicData uri="http://schemas.openxmlformats.org/drawingml/2006/table">
            <a:tbl>
              <a:tblPr>
                <a:tableStyleId>{16D9F66E-5EB9-4882-86FB-DCBF35E3C3E4}</a:tableStyleId>
              </a:tblPr>
              <a:tblGrid>
                <a:gridCol w="8501292"/>
              </a:tblGrid>
              <a:tr h="2680616">
                <a:tc>
                  <a:txBody>
                    <a:bodyPr/>
                    <a:lstStyle/>
                    <a:p>
                      <a:pPr marL="285750" indent="-28575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Interwencja </a:t>
                      </a:r>
                      <a:r>
                        <a:rPr lang="pl-PL" sz="1200" kern="1200" dirty="0" smtClean="0">
                          <a:solidFill>
                            <a:schemeClr val="dk1"/>
                          </a:solidFill>
                          <a:latin typeface="Calibri" panose="020F0502020204030204" pitchFamily="34" charset="0"/>
                          <a:ea typeface="+mn-ea"/>
                          <a:cs typeface="+mn-cs"/>
                        </a:rPr>
                        <a:t>ukierunkowana będzie na wsparcie inwestycyjne istniejących mikro, małych i średnich przedsiębiorstw, które będzie skutkować trwałym rozwojem firm.</a:t>
                      </a:r>
                      <a:r>
                        <a:rPr lang="pl-PL" sz="1200" kern="1200" baseline="0" dirty="0" smtClean="0">
                          <a:solidFill>
                            <a:schemeClr val="dk1"/>
                          </a:solidFill>
                          <a:latin typeface="Calibri" panose="020F0502020204030204" pitchFamily="34" charset="0"/>
                          <a:ea typeface="+mn-ea"/>
                          <a:cs typeface="+mn-cs"/>
                        </a:rPr>
                        <a:t> Wsparcie będzie skierowane również do klastrów regionalnych i lokalnych</a:t>
                      </a:r>
                      <a:r>
                        <a:rPr lang="pl-PL" sz="1200" kern="1200" dirty="0" smtClean="0">
                          <a:solidFill>
                            <a:schemeClr val="dk1"/>
                          </a:solidFill>
                          <a:latin typeface="Calibri" panose="020F0502020204030204" pitchFamily="34" charset="0"/>
                          <a:ea typeface="+mn-ea"/>
                          <a:cs typeface="+mn-cs"/>
                        </a:rPr>
                        <a:t> . </a:t>
                      </a:r>
                    </a:p>
                    <a:p>
                      <a:pPr marL="285750" indent="-28575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Finansowane będą inwestycje poprawiające potencjał konkurencyjny firm, zapewniające ich rozwój,</a:t>
                      </a:r>
                      <a:r>
                        <a:rPr lang="pl-PL" sz="1200" kern="1200" baseline="0" dirty="0" smtClean="0">
                          <a:solidFill>
                            <a:schemeClr val="dk1"/>
                          </a:solidFill>
                          <a:latin typeface="Calibri" panose="020F0502020204030204" pitchFamily="34" charset="0"/>
                          <a:ea typeface="+mn-ea"/>
                          <a:cs typeface="+mn-cs"/>
                        </a:rPr>
                        <a:t> obejmujące wsparcie inwestycyjne dla nowopowstałych firm (w początkowym okresie ich funkcjonowania).</a:t>
                      </a:r>
                      <a:endParaRPr lang="pl-PL" sz="1200" kern="1200" dirty="0" smtClean="0">
                        <a:solidFill>
                          <a:schemeClr val="dk1"/>
                        </a:solidFill>
                        <a:latin typeface="Calibri" panose="020F0502020204030204" pitchFamily="34" charset="0"/>
                        <a:ea typeface="+mn-ea"/>
                        <a:cs typeface="+mn-cs"/>
                      </a:endParaRPr>
                    </a:p>
                    <a:p>
                      <a:pPr marL="285750" indent="-28575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Wspierane będą inwestycje MŚP obejmujące zastosowanie</a:t>
                      </a:r>
                      <a:r>
                        <a:rPr lang="pl-PL" sz="1200" kern="1200" baseline="0" dirty="0" smtClean="0">
                          <a:solidFill>
                            <a:schemeClr val="dk1"/>
                          </a:solidFill>
                          <a:latin typeface="Calibri" panose="020F0502020204030204" pitchFamily="34" charset="0"/>
                          <a:ea typeface="+mn-ea"/>
                          <a:cs typeface="+mn-cs"/>
                        </a:rPr>
                        <a:t> innowacyjnych rozwiązań na poziomie przedsiębiorstwa,</a:t>
                      </a:r>
                      <a:r>
                        <a:rPr lang="pl-PL" sz="1200" kern="1200" dirty="0" smtClean="0">
                          <a:solidFill>
                            <a:schemeClr val="dk1"/>
                          </a:solidFill>
                          <a:latin typeface="Calibri" panose="020F0502020204030204" pitchFamily="34" charset="0"/>
                          <a:ea typeface="+mn-ea"/>
                          <a:cs typeface="+mn-cs"/>
                        </a:rPr>
                        <a:t> prowadzące do wprowadzenia na rynek nowych produktów/usług (w tym turystycznych) lub dokonanie zasadniczych zmian w sposobie świadczenia usług lub procesie produkcyjnym.</a:t>
                      </a:r>
                    </a:p>
                    <a:p>
                      <a:pPr marL="285750" indent="-28575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Wsparcie obejmować będzie rozwój produktów i usług opartych na technologiach informacyjno-komunikacyjnych, w tym sprzedaż produktów i usług w internecie,</a:t>
                      </a:r>
                      <a:r>
                        <a:rPr lang="pl-PL" sz="1200" kern="1200" baseline="0" dirty="0" smtClean="0">
                          <a:solidFill>
                            <a:schemeClr val="dk1"/>
                          </a:solidFill>
                          <a:latin typeface="Calibri" panose="020F0502020204030204" pitchFamily="34" charset="0"/>
                          <a:ea typeface="+mn-ea"/>
                          <a:cs typeface="+mn-cs"/>
                        </a:rPr>
                        <a:t> </a:t>
                      </a:r>
                      <a:r>
                        <a:rPr lang="pl-PL" sz="1200" kern="1200" dirty="0" smtClean="0">
                          <a:solidFill>
                            <a:schemeClr val="dk1"/>
                          </a:solidFill>
                          <a:latin typeface="Calibri" panose="020F0502020204030204" pitchFamily="34" charset="0"/>
                          <a:ea typeface="+mn-ea"/>
                          <a:cs typeface="+mn-cs"/>
                        </a:rPr>
                        <a:t>tworzenie i udostępnianie usług elektronicznych, optymalizację procesów ułatwiających zarządzanie przedsiębiorstwem oraz współpracę pomiędzy przedsiębiorcami poprzez rozwiązania informatyczne.</a:t>
                      </a:r>
                    </a:p>
                    <a:p>
                      <a:pPr marL="285750" indent="-28575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Wsparcie inwestycyjne dla przedsiębiorstw</a:t>
                      </a:r>
                      <a:r>
                        <a:rPr lang="pl-PL" sz="1200" kern="1200" baseline="0" dirty="0" smtClean="0">
                          <a:solidFill>
                            <a:schemeClr val="dk1"/>
                          </a:solidFill>
                          <a:latin typeface="Calibri" panose="020F0502020204030204" pitchFamily="34" charset="0"/>
                          <a:ea typeface="+mn-ea"/>
                          <a:cs typeface="+mn-cs"/>
                        </a:rPr>
                        <a:t> z sektora produkcyjnego i usługowego przyczyniające się do zwiększenia ich konkurencyjności, obejmujące m.in. zakup maszyn i sprzętu lub rozbudowę przedsiębiorstwa</a:t>
                      </a:r>
                      <a:r>
                        <a:rPr lang="pl-PL" sz="1200" kern="1200" dirty="0" smtClean="0">
                          <a:solidFill>
                            <a:schemeClr val="dk1"/>
                          </a:solidFill>
                          <a:latin typeface="Calibri" panose="020F0502020204030204" pitchFamily="34" charset="0"/>
                          <a:ea typeface="+mn-ea"/>
                          <a:cs typeface="+mn-cs"/>
                        </a:rPr>
                        <a:t>.</a:t>
                      </a:r>
                    </a:p>
                    <a:p>
                      <a:pPr marL="285750" indent="-28575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Wsparcie inwestycyjne dla przedsiębiorstw z sektora produkcyjnego i usługowego przyczyniające się do zwiększania ich konkurencyjności. Obejmujące m.in. Zakup maszyn i sprzętu lub rozbudowę</a:t>
                      </a:r>
                      <a:r>
                        <a:rPr lang="pl-PL" sz="1200" kern="1200" baseline="0" dirty="0" smtClean="0">
                          <a:solidFill>
                            <a:schemeClr val="dk1"/>
                          </a:solidFill>
                          <a:latin typeface="Calibri" panose="020F0502020204030204" pitchFamily="34" charset="0"/>
                          <a:ea typeface="+mn-ea"/>
                          <a:cs typeface="+mn-cs"/>
                        </a:rPr>
                        <a:t> przedsiębiorstwa.</a:t>
                      </a:r>
                    </a:p>
                    <a:p>
                      <a:pPr marL="285750" indent="-285750" algn="just">
                        <a:buFont typeface="Wingdings" panose="05000000000000000000" pitchFamily="2" charset="2"/>
                        <a:buNone/>
                      </a:pPr>
                      <a:endParaRPr lang="pl-PL" sz="1400" kern="1200" dirty="0" smtClean="0">
                        <a:solidFill>
                          <a:schemeClr val="dk1"/>
                        </a:solidFill>
                        <a:latin typeface="Calibri" panose="020F0502020204030204" pitchFamily="34" charset="0"/>
                        <a:ea typeface="+mn-ea"/>
                        <a:cs typeface="+mn-cs"/>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3798936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 name="Symbol zastępczy numeru slajdu 4"/>
          <p:cNvSpPr txBox="1">
            <a:spLocks/>
          </p:cNvSpPr>
          <p:nvPr/>
        </p:nvSpPr>
        <p:spPr>
          <a:xfrm>
            <a:off x="142875" y="6286500"/>
            <a:ext cx="2305050" cy="365125"/>
          </a:xfrm>
          <a:prstGeom prst="rect">
            <a:avLst/>
          </a:prstGeom>
        </p:spPr>
        <p:txBody>
          <a:bodyPr anchor="ctr"/>
          <a:lstStyle/>
          <a:p>
            <a:pPr>
              <a:defRPr/>
            </a:pPr>
            <a:fld id="{ECCAD95E-B527-4996-AC0A-6C9EA9B3CE59}" type="slidenum">
              <a:rPr lang="pl-PL" sz="1600" b="1">
                <a:solidFill>
                  <a:prstClr val="black">
                    <a:tint val="75000"/>
                  </a:prstClr>
                </a:solidFill>
              </a:rPr>
              <a:pPr>
                <a:defRPr/>
              </a:pPr>
              <a:t>18</a:t>
            </a:fld>
            <a:endParaRPr lang="pl-PL" sz="1600" b="1" dirty="0">
              <a:solidFill>
                <a:prstClr val="black">
                  <a:tint val="75000"/>
                </a:prstClr>
              </a:solidFill>
            </a:endParaRPr>
          </a:p>
        </p:txBody>
      </p:sp>
      <p:sp>
        <p:nvSpPr>
          <p:cNvPr id="5" name="Tytuł 1"/>
          <p:cNvSpPr txBox="1">
            <a:spLocks/>
          </p:cNvSpPr>
          <p:nvPr/>
        </p:nvSpPr>
        <p:spPr>
          <a:xfrm>
            <a:off x="285750" y="1785938"/>
            <a:ext cx="8501063" cy="2651125"/>
          </a:xfrm>
          <a:prstGeom prst="rect">
            <a:avLst/>
          </a:prstGeom>
        </p:spPr>
        <p:txBody>
          <a:bodyPr anchor="ctr"/>
          <a:lstStyle/>
          <a:p>
            <a:pPr algn="ctr">
              <a:lnSpc>
                <a:spcPts val="5800"/>
              </a:lnSpc>
              <a:spcBef>
                <a:spcPct val="0"/>
              </a:spcBef>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endParaRPr>
          </a:p>
        </p:txBody>
      </p:sp>
      <p:sp>
        <p:nvSpPr>
          <p:cNvPr id="6" name="Tytuł 1"/>
          <p:cNvSpPr txBox="1">
            <a:spLocks/>
          </p:cNvSpPr>
          <p:nvPr/>
        </p:nvSpPr>
        <p:spPr bwMode="auto">
          <a:xfrm>
            <a:off x="395536" y="188640"/>
            <a:ext cx="8497888" cy="431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82880"/>
            <a:r>
              <a:rPr lang="pl-PL" sz="1800" cap="all" smtClean="0">
                <a:ln w="0"/>
                <a:solidFill>
                  <a:prstClr val="black"/>
                </a:solidFill>
                <a:effectLst>
                  <a:outerShdw blurRad="50800" dist="38100" dir="18900000" algn="bl" rotWithShape="0">
                    <a:prstClr val="black">
                      <a:alpha val="40000"/>
                    </a:prstClr>
                  </a:outerShdw>
                  <a:reflection blurRad="12700" stA="50000" endPos="50000" dist="5000" dir="5400000" sy="-100000" rotWithShape="0"/>
                </a:effectLst>
                <a:latin typeface="+mn-lt"/>
              </a:rPr>
              <a:t>Regionalny Program Operacyjny Województwa Dolnośląskiego 2014 - 2020</a:t>
            </a:r>
            <a:endParaRPr lang="pl-PL" sz="1800" cap="all" dirty="0">
              <a:ln w="0"/>
              <a:solidFill>
                <a:prstClr val="black"/>
              </a:solidFill>
              <a:effectLst>
                <a:outerShdw blurRad="50800" dist="38100" dir="18900000" algn="bl" rotWithShape="0">
                  <a:prstClr val="black">
                    <a:alpha val="40000"/>
                  </a:prstClr>
                </a:outerShdw>
                <a:reflection blurRad="12700" stA="50000" endPos="50000" dist="5000" dir="5400000" sy="-100000" rotWithShape="0"/>
              </a:effectLst>
              <a:latin typeface="+mn-lt"/>
            </a:endParaRPr>
          </a:p>
        </p:txBody>
      </p:sp>
      <p:pic>
        <p:nvPicPr>
          <p:cNvPr id="8" name="Obraz 5"/>
          <p:cNvPicPr>
            <a:picLocks noChangeAspect="1"/>
          </p:cNvPicPr>
          <p:nvPr/>
        </p:nvPicPr>
        <p:blipFill>
          <a:blip r:embed="rId4" cstate="print"/>
          <a:srcRect/>
          <a:stretch>
            <a:fillRect/>
          </a:stretch>
        </p:blipFill>
        <p:spPr bwMode="auto">
          <a:xfrm>
            <a:off x="107950" y="6237288"/>
            <a:ext cx="1425575" cy="488950"/>
          </a:xfrm>
          <a:prstGeom prst="rect">
            <a:avLst/>
          </a:prstGeom>
          <a:noFill/>
          <a:ln w="9525">
            <a:noFill/>
            <a:miter lim="800000"/>
            <a:headEnd/>
            <a:tailEnd/>
          </a:ln>
        </p:spPr>
      </p:pic>
      <p:grpSp>
        <p:nvGrpSpPr>
          <p:cNvPr id="9" name="Grupa 9"/>
          <p:cNvGrpSpPr/>
          <p:nvPr/>
        </p:nvGrpSpPr>
        <p:grpSpPr>
          <a:xfrm>
            <a:off x="344894" y="836712"/>
            <a:ext cx="8501292" cy="864096"/>
            <a:chOff x="136700" y="507541"/>
            <a:chExt cx="8501292" cy="443093"/>
          </a:xfrm>
        </p:grpSpPr>
        <p:sp>
          <p:nvSpPr>
            <p:cNvPr id="10" name="Prostokąt zaokrąglony 9"/>
            <p:cNvSpPr/>
            <p:nvPr/>
          </p:nvSpPr>
          <p:spPr>
            <a:xfrm>
              <a:off x="136700" y="507541"/>
              <a:ext cx="8501292" cy="44309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1" name="Prostokąt 10"/>
            <p:cNvSpPr/>
            <p:nvPr/>
          </p:nvSpPr>
          <p:spPr>
            <a:xfrm>
              <a:off x="158330" y="529171"/>
              <a:ext cx="8458032" cy="399833"/>
            </a:xfrm>
            <a:prstGeom prst="rect">
              <a:avLst/>
            </a:prstGeom>
            <a:noFill/>
            <a:ln>
              <a:noFill/>
            </a:ln>
            <a:effectLst/>
          </p:spPr>
          <p:txBody>
            <a:bodyPr spcFirstLastPara="0" vert="horz" wrap="square" lIns="236234" tIns="0" rIns="236234" bIns="0" numCol="1" spcCol="1270" anchor="ctr" anchorCtr="0">
              <a:noAutofit/>
            </a:bodyPr>
            <a:lstStyle/>
            <a:p>
              <a:pPr marL="0" marR="0" lvl="0" indent="0" algn="ctr" defTabSz="977900" eaLnBrk="1" fontAlgn="auto" latinLnBrk="0" hangingPunct="1">
                <a:spcBef>
                  <a:spcPct val="0"/>
                </a:spcBef>
                <a:buClrTx/>
                <a:buSzTx/>
                <a:buFontTx/>
                <a:buNone/>
                <a:tabLst/>
                <a:defRPr/>
              </a:pPr>
              <a:r>
                <a:rPr kumimoji="0" lang="pl-PL" sz="2800" b="1" i="0" u="none" strike="noStrike" kern="1200" cap="none" spc="0" normalizeH="0" baseline="0" noProof="0" dirty="0" smtClean="0">
                  <a:ln>
                    <a:noFill/>
                  </a:ln>
                  <a:solidFill>
                    <a:sysClr val="window" lastClr="FFFFFF"/>
                  </a:solidFill>
                  <a:effectLst/>
                  <a:uLnTx/>
                  <a:uFillTx/>
                </a:rPr>
                <a:t>Oś Priorytetowa 2: TECHNOLOGIE INFORMACYJNO-		KOMUNIKACYJNE </a:t>
              </a:r>
              <a:endParaRPr kumimoji="0" lang="pl-PL" sz="2800" b="0" i="0" u="none" strike="noStrike" kern="1200" cap="none" spc="0" normalizeH="0" baseline="0" noProof="0" dirty="0">
                <a:ln>
                  <a:noFill/>
                </a:ln>
                <a:solidFill>
                  <a:sysClr val="window" lastClr="FFFFFF"/>
                </a:solidFill>
                <a:effectLst/>
                <a:uLnTx/>
                <a:uFillTx/>
              </a:endParaRPr>
            </a:p>
          </p:txBody>
        </p:sp>
      </p:grpSp>
    </p:spTree>
    <p:extLst>
      <p:ext uri="{BB962C8B-B14F-4D97-AF65-F5344CB8AC3E}">
        <p14:creationId xmlns:p14="http://schemas.microsoft.com/office/powerpoint/2010/main" val="246429610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251520" y="188640"/>
            <a:ext cx="8892480"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Calibri" pitchFamily="34" charset="0"/>
              </a:rPr>
              <a:t>Regionalny Program Operacyjny Województwa Dolnośląskiego 2014 - 2020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Calibri" pitchFamily="34" charset="0"/>
            </a:endParaRPr>
          </a:p>
        </p:txBody>
      </p:sp>
      <p:pic>
        <p:nvPicPr>
          <p:cNvPr id="4" name="Obraz 5"/>
          <p:cNvPicPr>
            <a:picLocks noChangeAspect="1"/>
          </p:cNvPicPr>
          <p:nvPr/>
        </p:nvPicPr>
        <p:blipFill>
          <a:blip r:embed="rId3" cstate="print"/>
          <a:srcRect/>
          <a:stretch>
            <a:fillRect/>
          </a:stretch>
        </p:blipFill>
        <p:spPr bwMode="auto">
          <a:xfrm>
            <a:off x="107950" y="6237288"/>
            <a:ext cx="1425575" cy="488950"/>
          </a:xfrm>
          <a:prstGeom prst="rect">
            <a:avLst/>
          </a:prstGeom>
          <a:noFill/>
          <a:ln w="9525">
            <a:noFill/>
            <a:miter lim="800000"/>
            <a:headEnd/>
            <a:tailEnd/>
          </a:ln>
        </p:spPr>
      </p:pic>
      <p:graphicFrame>
        <p:nvGraphicFramePr>
          <p:cNvPr id="5" name="Tabela 4"/>
          <p:cNvGraphicFramePr>
            <a:graphicFrameLocks noGrp="1"/>
          </p:cNvGraphicFramePr>
          <p:nvPr>
            <p:extLst>
              <p:ext uri="{D42A27DB-BD31-4B8C-83A1-F6EECF244321}">
                <p14:modId xmlns:p14="http://schemas.microsoft.com/office/powerpoint/2010/main" val="3364807207"/>
              </p:ext>
            </p:extLst>
          </p:nvPr>
        </p:nvGraphicFramePr>
        <p:xfrm>
          <a:off x="366524" y="1412777"/>
          <a:ext cx="8381940" cy="3240360"/>
        </p:xfrm>
        <a:graphic>
          <a:graphicData uri="http://schemas.openxmlformats.org/drawingml/2006/table">
            <a:tbl>
              <a:tblPr>
                <a:tableStyleId>{16D9F66E-5EB9-4882-86FB-DCBF35E3C3E4}</a:tableStyleId>
              </a:tblPr>
              <a:tblGrid>
                <a:gridCol w="8381940"/>
              </a:tblGrid>
              <a:tr h="3240360">
                <a:tc>
                  <a:txBody>
                    <a:bodyPr/>
                    <a:lstStyle/>
                    <a:p>
                      <a:pPr marL="285750" indent="-28575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Wsparcie </a:t>
                      </a:r>
                      <a:r>
                        <a:rPr lang="pl-PL" sz="1200" kern="1200" dirty="0" smtClean="0">
                          <a:solidFill>
                            <a:schemeClr val="dk1"/>
                          </a:solidFill>
                          <a:latin typeface="Calibri" panose="020F0502020204030204" pitchFamily="34" charset="0"/>
                          <a:ea typeface="+mn-ea"/>
                          <a:cs typeface="+mn-cs"/>
                        </a:rPr>
                        <a:t>tworzenia otwartych zasobów publicznych, w tym: dostępu do informacji publicznej, zwiększenia udziału mieszkańców w zarządzaniu gminami, powiatami</a:t>
                      </a:r>
                      <a:r>
                        <a:rPr lang="pl-PL" sz="1200" kern="1200" baseline="0" dirty="0" smtClean="0">
                          <a:solidFill>
                            <a:schemeClr val="dk1"/>
                          </a:solidFill>
                          <a:latin typeface="Calibri" panose="020F0502020204030204" pitchFamily="34" charset="0"/>
                          <a:ea typeface="+mn-ea"/>
                          <a:cs typeface="+mn-cs"/>
                        </a:rPr>
                        <a:t> i regionem (open </a:t>
                      </a:r>
                      <a:r>
                        <a:rPr lang="pl-PL" sz="1200" kern="1200" baseline="0" dirty="0" err="1" smtClean="0">
                          <a:solidFill>
                            <a:schemeClr val="dk1"/>
                          </a:solidFill>
                          <a:latin typeface="Calibri" panose="020F0502020204030204" pitchFamily="34" charset="0"/>
                          <a:ea typeface="+mn-ea"/>
                          <a:cs typeface="+mn-cs"/>
                        </a:rPr>
                        <a:t>government</a:t>
                      </a:r>
                      <a:r>
                        <a:rPr lang="pl-PL" sz="1200" kern="1200" baseline="0" dirty="0" smtClean="0">
                          <a:solidFill>
                            <a:schemeClr val="dk1"/>
                          </a:solidFill>
                          <a:latin typeface="Calibri" panose="020F0502020204030204" pitchFamily="34" charset="0"/>
                          <a:ea typeface="+mn-ea"/>
                          <a:cs typeface="+mn-cs"/>
                        </a:rPr>
                        <a:t>).</a:t>
                      </a:r>
                      <a:endParaRPr lang="pl-PL" sz="1200" kern="1200" dirty="0" smtClean="0">
                        <a:solidFill>
                          <a:schemeClr val="dk1"/>
                        </a:solidFill>
                        <a:latin typeface="Calibri" panose="020F0502020204030204" pitchFamily="34" charset="0"/>
                        <a:ea typeface="+mn-ea"/>
                        <a:cs typeface="+mn-cs"/>
                      </a:endParaRPr>
                    </a:p>
                    <a:p>
                      <a:pPr marL="285750" indent="-28575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Projekty zakładające rozwój elektronicznych usług publicznych szczebla regionalnego i lokalnego oraz zwiększenie do nich dostępu dla obywateli, (w tym oddolne</a:t>
                      </a:r>
                      <a:r>
                        <a:rPr lang="pl-PL" sz="1200" kern="1200" baseline="0" dirty="0" smtClean="0">
                          <a:solidFill>
                            <a:schemeClr val="dk1"/>
                          </a:solidFill>
                          <a:latin typeface="Calibri" panose="020F0502020204030204" pitchFamily="34" charset="0"/>
                          <a:ea typeface="+mn-ea"/>
                          <a:cs typeface="+mn-cs"/>
                        </a:rPr>
                        <a:t> projekty </a:t>
                      </a:r>
                      <a:r>
                        <a:rPr lang="pl-PL" sz="1200" kern="1200" baseline="0" dirty="0" err="1" smtClean="0">
                          <a:solidFill>
                            <a:schemeClr val="dk1"/>
                          </a:solidFill>
                          <a:latin typeface="Calibri" panose="020F0502020204030204" pitchFamily="34" charset="0"/>
                          <a:ea typeface="+mn-ea"/>
                          <a:cs typeface="+mn-cs"/>
                        </a:rPr>
                        <a:t>społecznościowe</a:t>
                      </a:r>
                      <a:r>
                        <a:rPr lang="pl-PL" sz="1200" kern="1200" baseline="0" dirty="0" smtClean="0">
                          <a:solidFill>
                            <a:schemeClr val="dk1"/>
                          </a:solidFill>
                          <a:latin typeface="Calibri" panose="020F0502020204030204" pitchFamily="34" charset="0"/>
                          <a:ea typeface="+mn-ea"/>
                          <a:cs typeface="+mn-cs"/>
                        </a:rPr>
                        <a:t>), </a:t>
                      </a:r>
                      <a:r>
                        <a:rPr lang="pl-PL" sz="1200" kern="1200" dirty="0" smtClean="0">
                          <a:solidFill>
                            <a:schemeClr val="dk1"/>
                          </a:solidFill>
                          <a:latin typeface="Calibri" panose="020F0502020204030204" pitchFamily="34" charset="0"/>
                          <a:ea typeface="+mn-ea"/>
                          <a:cs typeface="+mn-cs"/>
                        </a:rPr>
                        <a:t>m.in. </a:t>
                      </a:r>
                      <a:r>
                        <a:rPr lang="pl-PL" sz="1200" kern="1200" dirty="0" smtClean="0">
                          <a:solidFill>
                            <a:schemeClr val="dk1"/>
                          </a:solidFill>
                          <a:latin typeface="Calibri" panose="020F0502020204030204" pitchFamily="34" charset="0"/>
                          <a:ea typeface="+mn-ea"/>
                          <a:cs typeface="+mn-cs"/>
                        </a:rPr>
                        <a:t>projekty z </a:t>
                      </a:r>
                      <a:r>
                        <a:rPr lang="pl-PL" sz="1200" kern="1200" dirty="0" smtClean="0">
                          <a:solidFill>
                            <a:schemeClr val="dk1"/>
                          </a:solidFill>
                          <a:latin typeface="Calibri" panose="020F0502020204030204" pitchFamily="34" charset="0"/>
                          <a:ea typeface="+mn-ea"/>
                          <a:cs typeface="+mn-cs"/>
                        </a:rPr>
                        <a:t>zakresu e-administracji, e-zdrowia, e-edukacji, e-szkoły, e-kultury, e-turystyki, e-bezpieczeństwa i systemów informacji przestrzennej.</a:t>
                      </a:r>
                    </a:p>
                    <a:p>
                      <a:pPr marL="285750" indent="-28575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Przedsięwzięcia z zakresu digitalizacji zasobów i treści, np. kulturowych, naukowych i edukacyjnych będących w posiadaniu instytucji szczebla regionalnego i lokalnego, a także służące zapewnieniu powszechnego,  otwartego dostępu w postaci cyfrowej do danych będących w posiadaniu instytucji szczebla regionalnego/lokalnego.</a:t>
                      </a:r>
                    </a:p>
                    <a:p>
                      <a:pPr marL="285750" indent="-28575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Projekty ukierunkowane na tworzenie,</a:t>
                      </a:r>
                      <a:r>
                        <a:rPr lang="pl-PL" sz="1200" kern="1200" baseline="0" dirty="0" smtClean="0">
                          <a:solidFill>
                            <a:schemeClr val="dk1"/>
                          </a:solidFill>
                          <a:latin typeface="Calibri" panose="020F0502020204030204" pitchFamily="34" charset="0"/>
                          <a:ea typeface="+mn-ea"/>
                          <a:cs typeface="+mn-cs"/>
                        </a:rPr>
                        <a:t> rozwijanie </a:t>
                      </a:r>
                      <a:r>
                        <a:rPr lang="pl-PL" sz="1200" kern="1200" dirty="0" smtClean="0">
                          <a:solidFill>
                            <a:schemeClr val="dk1"/>
                          </a:solidFill>
                          <a:latin typeface="Calibri" panose="020F0502020204030204" pitchFamily="34" charset="0"/>
                          <a:ea typeface="+mn-ea"/>
                          <a:cs typeface="+mn-cs"/>
                        </a:rPr>
                        <a:t>i integrację baz danych i zasobów cyfrowych wspomagających</a:t>
                      </a:r>
                      <a:r>
                        <a:rPr lang="pl-PL" sz="1200" kern="1200" baseline="0" dirty="0" smtClean="0">
                          <a:solidFill>
                            <a:schemeClr val="dk1"/>
                          </a:solidFill>
                          <a:latin typeface="Calibri" panose="020F0502020204030204" pitchFamily="34" charset="0"/>
                          <a:ea typeface="+mn-ea"/>
                          <a:cs typeface="+mn-cs"/>
                        </a:rPr>
                        <a:t> </a:t>
                      </a:r>
                      <a:r>
                        <a:rPr lang="pl-PL" sz="1200" kern="1200" dirty="0" smtClean="0">
                          <a:solidFill>
                            <a:schemeClr val="dk1"/>
                          </a:solidFill>
                          <a:latin typeface="Calibri" panose="020F0502020204030204" pitchFamily="34" charset="0"/>
                          <a:ea typeface="+mn-ea"/>
                          <a:cs typeface="+mn-cs"/>
                        </a:rPr>
                        <a:t>komunikację pomiędzy podmiotami, procesy decyzyjne</a:t>
                      </a:r>
                      <a:r>
                        <a:rPr lang="pl-PL" sz="1200" kern="1200" baseline="0" dirty="0" smtClean="0">
                          <a:solidFill>
                            <a:schemeClr val="dk1"/>
                          </a:solidFill>
                          <a:latin typeface="Calibri" panose="020F0502020204030204" pitchFamily="34" charset="0"/>
                          <a:ea typeface="+mn-ea"/>
                          <a:cs typeface="+mn-cs"/>
                        </a:rPr>
                        <a:t> (e-usługi JST)</a:t>
                      </a:r>
                      <a:r>
                        <a:rPr lang="pl-PL" sz="1200" kern="1200" dirty="0" smtClean="0">
                          <a:solidFill>
                            <a:schemeClr val="dk1"/>
                          </a:solidFill>
                          <a:latin typeface="Calibri" panose="020F0502020204030204" pitchFamily="34" charset="0"/>
                          <a:ea typeface="+mn-ea"/>
                          <a:cs typeface="+mn-cs"/>
                        </a:rPr>
                        <a:t> i upowszechniające  komunikację elektroniczną instytucji publicznych z podmiotami zewnętrznymi.</a:t>
                      </a:r>
                    </a:p>
                    <a:p>
                      <a:pPr marL="285750" indent="-28575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Wsparcie</a:t>
                      </a:r>
                      <a:r>
                        <a:rPr lang="pl-PL" sz="1200" kern="1200" baseline="0" dirty="0" smtClean="0">
                          <a:solidFill>
                            <a:schemeClr val="dk1"/>
                          </a:solidFill>
                          <a:latin typeface="Calibri" panose="020F0502020204030204" pitchFamily="34" charset="0"/>
                          <a:ea typeface="+mn-ea"/>
                          <a:cs typeface="+mn-cs"/>
                        </a:rPr>
                        <a:t> będzie ukierunkowane także na zapewnienie infrastruktury służącej b</a:t>
                      </a:r>
                      <a:r>
                        <a:rPr lang="pl-PL" sz="1200" kern="1200" dirty="0" smtClean="0">
                          <a:solidFill>
                            <a:schemeClr val="dk1"/>
                          </a:solidFill>
                          <a:latin typeface="Calibri" panose="020F0502020204030204" pitchFamily="34" charset="0"/>
                          <a:ea typeface="+mn-ea"/>
                          <a:cs typeface="+mn-cs"/>
                        </a:rPr>
                        <a:t>udowaniu kompetencji cyfrowych uczniów, poprzez dostęp do wykorzystywania nowoczesnych technologii w procesie nauczania.</a:t>
                      </a:r>
                    </a:p>
                    <a:p>
                      <a:pPr marL="285750" indent="-28575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Projekty umożliwiające społeczeństwu korzystanie z zasobów cyfrowych m.in. poprzez zwiększenie dostępu do usług elektronicznych</a:t>
                      </a:r>
                      <a:r>
                        <a:rPr lang="pl-PL" sz="1200" kern="1200" baseline="0" dirty="0" smtClean="0">
                          <a:solidFill>
                            <a:schemeClr val="dk1"/>
                          </a:solidFill>
                          <a:latin typeface="Calibri" panose="020F0502020204030204" pitchFamily="34" charset="0"/>
                          <a:ea typeface="+mn-ea"/>
                          <a:cs typeface="+mn-cs"/>
                        </a:rPr>
                        <a:t> i informacji (w tym informacji publicznej), </a:t>
                      </a:r>
                      <a:r>
                        <a:rPr lang="pl-PL" sz="1200" kern="1200" dirty="0" smtClean="0">
                          <a:solidFill>
                            <a:schemeClr val="dk1"/>
                          </a:solidFill>
                          <a:latin typeface="Calibri" panose="020F0502020204030204" pitchFamily="34" charset="0"/>
                          <a:ea typeface="+mn-ea"/>
                          <a:cs typeface="+mn-cs"/>
                        </a:rPr>
                        <a:t>budowę publicznych punktów dostępu do Internetu w miejscach publicznych, dostępu do nowych technologii informacyjno-komunikacyjnych</a:t>
                      </a:r>
                      <a:r>
                        <a:rPr lang="pl-PL" sz="1200" kern="1200" baseline="0" dirty="0" smtClean="0">
                          <a:solidFill>
                            <a:schemeClr val="dk1"/>
                          </a:solidFill>
                          <a:latin typeface="Calibri" panose="020F0502020204030204" pitchFamily="34" charset="0"/>
                          <a:ea typeface="+mn-ea"/>
                          <a:cs typeface="+mn-cs"/>
                        </a:rPr>
                        <a:t> </a:t>
                      </a:r>
                      <a:r>
                        <a:rPr lang="pl-PL" sz="1200" kern="1200" dirty="0" smtClean="0">
                          <a:solidFill>
                            <a:schemeClr val="dk1"/>
                          </a:solidFill>
                          <a:latin typeface="Calibri" panose="020F0502020204030204" pitchFamily="34" charset="0"/>
                          <a:ea typeface="+mn-ea"/>
                          <a:cs typeface="+mn-cs"/>
                        </a:rPr>
                        <a:t>w </a:t>
                      </a:r>
                      <a:r>
                        <a:rPr lang="pl-PL" sz="1200" kern="1200" dirty="0" smtClean="0">
                          <a:solidFill>
                            <a:schemeClr val="dk1"/>
                          </a:solidFill>
                          <a:latin typeface="Calibri" panose="020F0502020204030204" pitchFamily="34" charset="0"/>
                          <a:ea typeface="+mn-ea"/>
                          <a:cs typeface="+mn-cs"/>
                        </a:rPr>
                        <a:t>szkołach. </a:t>
                      </a:r>
                    </a:p>
                    <a:p>
                      <a:pPr marL="285750" indent="-285750" algn="jus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Planowane kierunki</a:t>
                      </a:r>
                      <a:r>
                        <a:rPr lang="pl-PL" sz="1200" kern="1200" baseline="0" dirty="0" smtClean="0">
                          <a:solidFill>
                            <a:schemeClr val="dk1"/>
                          </a:solidFill>
                          <a:latin typeface="Calibri" panose="020F0502020204030204" pitchFamily="34" charset="0"/>
                          <a:ea typeface="+mn-ea"/>
                          <a:cs typeface="+mn-cs"/>
                        </a:rPr>
                        <a:t> wsparcie przewidują zakup infrastruktury informatycznej jako jednego z elementów projektu</a:t>
                      </a:r>
                      <a:r>
                        <a:rPr lang="pl-PL" sz="1200" kern="1200" baseline="0" dirty="0" smtClean="0">
                          <a:solidFill>
                            <a:schemeClr val="dk1"/>
                          </a:solidFill>
                          <a:latin typeface="Calibri" panose="020F0502020204030204" pitchFamily="34" charset="0"/>
                          <a:ea typeface="+mn-ea"/>
                          <a:cs typeface="+mn-cs"/>
                        </a:rPr>
                        <a:t>.</a:t>
                      </a:r>
                      <a:endParaRPr lang="pl-PL" sz="1200" kern="1200" dirty="0" smtClean="0">
                        <a:solidFill>
                          <a:schemeClr val="dk1"/>
                        </a:solidFill>
                        <a:latin typeface="Calibri" panose="020F0502020204030204" pitchFamily="34" charset="0"/>
                        <a:ea typeface="+mn-ea"/>
                        <a:cs typeface="+mn-cs"/>
                      </a:endParaRPr>
                    </a:p>
                  </a:txBody>
                  <a:tcPr marL="72000" marR="72000" marT="36000" marB="36000">
                    <a:solidFill>
                      <a:schemeClr val="accent3">
                        <a:lumMod val="20000"/>
                        <a:lumOff val="80000"/>
                      </a:schemeClr>
                    </a:solidFill>
                  </a:tcPr>
                </a:tc>
              </a:tr>
            </a:tbl>
          </a:graphicData>
        </a:graphic>
      </p:graphicFrame>
      <p:grpSp>
        <p:nvGrpSpPr>
          <p:cNvPr id="6" name="Grupa 8"/>
          <p:cNvGrpSpPr/>
          <p:nvPr/>
        </p:nvGrpSpPr>
        <p:grpSpPr>
          <a:xfrm>
            <a:off x="344894" y="692696"/>
            <a:ext cx="8501292" cy="555491"/>
            <a:chOff x="136700" y="507541"/>
            <a:chExt cx="8501292" cy="344628"/>
          </a:xfrm>
        </p:grpSpPr>
        <p:sp>
          <p:nvSpPr>
            <p:cNvPr id="13" name="Prostokąt zaokrąglony 12"/>
            <p:cNvSpPr/>
            <p:nvPr/>
          </p:nvSpPr>
          <p:spPr>
            <a:xfrm>
              <a:off x="136700" y="507541"/>
              <a:ext cx="8501292" cy="34462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Prostokąt 13"/>
            <p:cNvSpPr/>
            <p:nvPr/>
          </p:nvSpPr>
          <p:spPr>
            <a:xfrm>
              <a:off x="158330" y="529172"/>
              <a:ext cx="8458032" cy="273765"/>
            </a:xfrm>
            <a:prstGeom prst="rect">
              <a:avLst/>
            </a:prstGeom>
            <a:noFill/>
            <a:ln>
              <a:noFill/>
            </a:ln>
            <a:effectLst/>
          </p:spPr>
          <p:txBody>
            <a:bodyPr spcFirstLastPara="0" vert="horz" wrap="square" lIns="236234" tIns="0" rIns="236234" bIns="0" numCol="1" spcCol="1270" anchor="ctr" anchorCtr="0">
              <a:noAutofit/>
            </a:bodyPr>
            <a:lstStyle/>
            <a:p>
              <a:pPr lvl="0" algn="ctr" defTabSz="977900">
                <a:spcBef>
                  <a:spcPct val="0"/>
                </a:spcBef>
                <a:defRPr/>
              </a:pPr>
              <a:r>
                <a:rPr lang="pl-PL" sz="2000" b="1" dirty="0">
                  <a:solidFill>
                    <a:sysClr val="window" lastClr="FFFFFF"/>
                  </a:solidFill>
                  <a:latin typeface="Calibri" pitchFamily="34" charset="0"/>
                </a:rPr>
                <a:t>Priorytet </a:t>
              </a:r>
              <a:r>
                <a:rPr lang="pl-PL" sz="2000" b="1" dirty="0" smtClean="0">
                  <a:solidFill>
                    <a:sysClr val="window" lastClr="FFFFFF"/>
                  </a:solidFill>
                  <a:latin typeface="Calibri" pitchFamily="34" charset="0"/>
                </a:rPr>
                <a:t>inwestycyjny</a:t>
              </a:r>
              <a:r>
                <a:rPr kumimoji="0" lang="pl-PL" sz="2000" b="1" i="0" u="none" strike="noStrike" kern="1200" cap="none" spc="0" normalizeH="0" baseline="0" noProof="0" dirty="0" smtClean="0">
                  <a:ln>
                    <a:noFill/>
                  </a:ln>
                  <a:solidFill>
                    <a:sysClr val="window" lastClr="FFFFFF"/>
                  </a:solidFill>
                  <a:effectLst/>
                  <a:uLnTx/>
                  <a:uFillTx/>
                  <a:latin typeface="Calibri" pitchFamily="34" charset="0"/>
                </a:rPr>
                <a:t>: </a:t>
              </a:r>
              <a:r>
                <a:rPr lang="pl-PL" sz="2000" b="1" dirty="0">
                  <a:solidFill>
                    <a:sysClr val="window" lastClr="FFFFFF"/>
                  </a:solidFill>
                  <a:latin typeface="Calibri" pitchFamily="34" charset="0"/>
                </a:rPr>
                <a:t>E-usługi </a:t>
              </a:r>
              <a:r>
                <a:rPr lang="pl-PL" sz="2000" b="1" dirty="0" smtClean="0">
                  <a:solidFill>
                    <a:sysClr val="window" lastClr="FFFFFF"/>
                  </a:solidFill>
                  <a:latin typeface="Calibri" pitchFamily="34" charset="0"/>
                </a:rPr>
                <a:t>publiczne (PI 2.1)</a:t>
              </a:r>
              <a:endParaRPr lang="pl-PL" sz="2000" b="1" dirty="0">
                <a:solidFill>
                  <a:sysClr val="window" lastClr="FFFFFF"/>
                </a:solidFill>
                <a:latin typeface="Calibri" pitchFamily="34" charset="0"/>
              </a:endParaRPr>
            </a:p>
          </p:txBody>
        </p:sp>
      </p:grpSp>
    </p:spTree>
    <p:extLst>
      <p:ext uri="{BB962C8B-B14F-4D97-AF65-F5344CB8AC3E}">
        <p14:creationId xmlns:p14="http://schemas.microsoft.com/office/powerpoint/2010/main" val="43944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0" y="44624"/>
            <a:ext cx="9144000" cy="431800"/>
          </a:xfrm>
          <a:prstGeom prst="rect">
            <a:avLst/>
          </a:prstGeom>
          <a:solidFill>
            <a:srgbClr val="FFC000"/>
          </a:solid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b="1"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DLA Województwa Dolnośląskiego NA LATA 2007-2013</a:t>
            </a:r>
            <a:endParaRPr kumimoji="0" lang="pl-PL" sz="1600" b="1"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sp>
        <p:nvSpPr>
          <p:cNvPr id="3" name="Prostokąt 2"/>
          <p:cNvSpPr/>
          <p:nvPr/>
        </p:nvSpPr>
        <p:spPr>
          <a:xfrm>
            <a:off x="232817" y="620688"/>
            <a:ext cx="8640960" cy="504056"/>
          </a:xfrm>
          <a:prstGeom prst="rect">
            <a:avLst/>
          </a:prstGeom>
          <a:solidFill>
            <a:schemeClr val="bg2">
              <a:lumMod val="2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pl-PL" sz="1600" b="1" dirty="0" smtClean="0">
                <a:solidFill>
                  <a:schemeClr val="bg1"/>
                </a:solidFill>
                <a:latin typeface="Cambria" pitchFamily="18" charset="0"/>
                <a:ea typeface="Times New Roman" pitchFamily="18" charset="0"/>
                <a:cs typeface="Times New Roman" pitchFamily="18" charset="0"/>
              </a:rPr>
              <a:t>Liczba i rodzaj projektów zrealizowanych i realizowanych na terenie powiatu kamiennogórskiego dofinansowanych w ramach RPO WD na lata 2007-2013 </a:t>
            </a:r>
          </a:p>
        </p:txBody>
      </p:sp>
      <p:graphicFrame>
        <p:nvGraphicFramePr>
          <p:cNvPr id="4" name="Tabela 3"/>
          <p:cNvGraphicFramePr>
            <a:graphicFrameLocks noGrp="1"/>
          </p:cNvGraphicFramePr>
          <p:nvPr>
            <p:extLst>
              <p:ext uri="{D42A27DB-BD31-4B8C-83A1-F6EECF244321}">
                <p14:modId xmlns:p14="http://schemas.microsoft.com/office/powerpoint/2010/main" val="1057088816"/>
              </p:ext>
            </p:extLst>
          </p:nvPr>
        </p:nvGraphicFramePr>
        <p:xfrm>
          <a:off x="400992" y="1316828"/>
          <a:ext cx="8491488" cy="4824536"/>
        </p:xfrm>
        <a:graphic>
          <a:graphicData uri="http://schemas.openxmlformats.org/drawingml/2006/table">
            <a:tbl>
              <a:tblPr>
                <a:tableStyleId>{16D9F66E-5EB9-4882-86FB-DCBF35E3C3E4}</a:tableStyleId>
              </a:tblPr>
              <a:tblGrid>
                <a:gridCol w="8491488"/>
              </a:tblGrid>
              <a:tr h="4824536">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Łącznie</a:t>
                      </a:r>
                      <a:r>
                        <a:rPr lang="pl-PL" sz="1600" kern="1200" baseline="0" dirty="0" smtClean="0">
                          <a:solidFill>
                            <a:schemeClr val="dk1"/>
                          </a:solidFill>
                          <a:latin typeface="Calibri" panose="020F0502020204030204" pitchFamily="34" charset="0"/>
                          <a:ea typeface="+mn-ea"/>
                          <a:cs typeface="+mn-cs"/>
                        </a:rPr>
                        <a:t> </a:t>
                      </a:r>
                      <a:r>
                        <a:rPr lang="pl-PL" sz="1600" b="1" kern="1200" baseline="0" dirty="0" smtClean="0">
                          <a:solidFill>
                            <a:schemeClr val="dk1"/>
                          </a:solidFill>
                          <a:latin typeface="Calibri" panose="020F0502020204030204" pitchFamily="34" charset="0"/>
                          <a:ea typeface="+mn-ea"/>
                          <a:cs typeface="+mn-cs"/>
                        </a:rPr>
                        <a:t>28 projektów</a:t>
                      </a:r>
                      <a:r>
                        <a:rPr lang="pl-PL" sz="1600" kern="1200" baseline="0" dirty="0" smtClean="0">
                          <a:solidFill>
                            <a:schemeClr val="dk1"/>
                          </a:solidFill>
                          <a:latin typeface="Calibri" panose="020F0502020204030204" pitchFamily="34" charset="0"/>
                          <a:ea typeface="+mn-ea"/>
                          <a:cs typeface="+mn-cs"/>
                        </a:rPr>
                        <a:t>, w tym </a:t>
                      </a:r>
                      <a:r>
                        <a:rPr lang="pl-PL" sz="1600" b="1" kern="1200" baseline="0" dirty="0" smtClean="0">
                          <a:solidFill>
                            <a:schemeClr val="dk1"/>
                          </a:solidFill>
                          <a:latin typeface="Calibri" panose="020F0502020204030204" pitchFamily="34" charset="0"/>
                          <a:ea typeface="+mn-ea"/>
                          <a:cs typeface="+mn-cs"/>
                        </a:rPr>
                        <a:t>22 projekty zakończone </a:t>
                      </a:r>
                      <a:r>
                        <a:rPr lang="pl-PL" sz="1600" b="1" kern="1200" baseline="0" dirty="0" smtClean="0">
                          <a:solidFill>
                            <a:schemeClr val="dk1"/>
                          </a:solidFill>
                          <a:latin typeface="Calibri" panose="020F0502020204030204" pitchFamily="34" charset="0"/>
                          <a:ea typeface="+mn-ea"/>
                          <a:cs typeface="+mn-cs"/>
                        </a:rPr>
                        <a:t>i rozliczone/ </a:t>
                      </a:r>
                      <a:r>
                        <a:rPr lang="pl-PL" sz="1600" kern="1200" baseline="0" dirty="0" smtClean="0">
                          <a:solidFill>
                            <a:schemeClr val="dk1"/>
                          </a:solidFill>
                          <a:latin typeface="Calibri" panose="020F0502020204030204" pitchFamily="34" charset="0"/>
                          <a:ea typeface="+mn-ea"/>
                          <a:cs typeface="+mn-cs"/>
                        </a:rPr>
                        <a:t> </a:t>
                      </a:r>
                      <a:r>
                        <a:rPr lang="pl-PL" sz="1600" b="1" kern="1200" baseline="0" dirty="0" smtClean="0">
                          <a:solidFill>
                            <a:schemeClr val="dk1"/>
                          </a:solidFill>
                          <a:latin typeface="Calibri" panose="020F0502020204030204" pitchFamily="34" charset="0"/>
                          <a:ea typeface="+mn-ea"/>
                          <a:cs typeface="+mn-cs"/>
                        </a:rPr>
                        <a:t>6 projektów w trakcie </a:t>
                      </a:r>
                      <a:r>
                        <a:rPr lang="pl-PL" sz="1600" b="1" kern="1200" baseline="0" dirty="0" smtClean="0">
                          <a:solidFill>
                            <a:schemeClr val="dk1"/>
                          </a:solidFill>
                          <a:latin typeface="Calibri" panose="020F0502020204030204" pitchFamily="34" charset="0"/>
                          <a:ea typeface="+mn-ea"/>
                          <a:cs typeface="+mn-cs"/>
                        </a:rPr>
                        <a:t>realizacji lub nierozliczonych.</a:t>
                      </a:r>
                      <a:endParaRPr lang="pl-PL" sz="1600" b="1" kern="1200" baseline="0" dirty="0" smtClean="0">
                        <a:solidFill>
                          <a:schemeClr val="dk1"/>
                        </a:solidFill>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600" b="1" kern="1200" baseline="0" dirty="0" smtClean="0">
                        <a:solidFill>
                          <a:schemeClr val="dk1"/>
                        </a:solidFill>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W podziale na Działania:</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1.1. Inwestycje dla przedsiębiorstw – </a:t>
                      </a:r>
                      <a:r>
                        <a:rPr lang="pl-PL" sz="1600" b="1" kern="1200" dirty="0" smtClean="0">
                          <a:solidFill>
                            <a:schemeClr val="dk1"/>
                          </a:solidFill>
                          <a:latin typeface="Calibri" panose="020F0502020204030204" pitchFamily="34" charset="0"/>
                          <a:ea typeface="+mn-ea"/>
                          <a:cs typeface="+mn-cs"/>
                        </a:rPr>
                        <a:t>4 projekty </a:t>
                      </a:r>
                      <a:r>
                        <a:rPr lang="pl-PL" sz="1600" b="0" kern="1200" dirty="0" smtClean="0">
                          <a:solidFill>
                            <a:schemeClr val="dk1"/>
                          </a:solidFill>
                          <a:latin typeface="Calibri" panose="020F0502020204030204" pitchFamily="34" charset="0"/>
                          <a:ea typeface="+mn-ea"/>
                          <a:cs typeface="+mn-cs"/>
                        </a:rPr>
                        <a:t>(3 zakończone, 1 niezakończony)</a:t>
                      </a:r>
                      <a:endParaRPr lang="pl-PL" sz="1600" b="0" kern="1200" dirty="0" smtClean="0">
                        <a:solidFill>
                          <a:schemeClr val="dk1"/>
                        </a:solidFill>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1.2. Doradztwo dla firm oraz wsparcie dla Instytucji Otoczenia Biznesu – 1 projekt (zakończony)</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2.2. Rozwój usług elektronicznych – 2 projekty (zakończone)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4.1. Gospodarka odpadami – 2 projekty (niezakończone)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4.2. Infrastruktura wodno-ściekowa – 1 projekt (zakończony)</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4.3. Poprawa jakości powietrza – 1 projekt (niezakończony)</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5.4. Zwiększanie efektywności energetycznej – </a:t>
                      </a:r>
                      <a:r>
                        <a:rPr lang="pl-PL" sz="1600" b="1" kern="1200" dirty="0" smtClean="0">
                          <a:solidFill>
                            <a:schemeClr val="dk1"/>
                          </a:solidFill>
                          <a:latin typeface="Calibri" panose="020F0502020204030204" pitchFamily="34" charset="0"/>
                          <a:ea typeface="+mn-ea"/>
                          <a:cs typeface="+mn-cs"/>
                        </a:rPr>
                        <a:t>4</a:t>
                      </a:r>
                      <a:r>
                        <a:rPr lang="pl-PL" sz="1600" b="1" kern="1200" baseline="0" dirty="0" smtClean="0">
                          <a:solidFill>
                            <a:schemeClr val="dk1"/>
                          </a:solidFill>
                          <a:latin typeface="Calibri" panose="020F0502020204030204" pitchFamily="34" charset="0"/>
                          <a:ea typeface="+mn-ea"/>
                          <a:cs typeface="+mn-cs"/>
                        </a:rPr>
                        <a:t> projekty </a:t>
                      </a:r>
                      <a:r>
                        <a:rPr lang="pl-PL" sz="1600" b="0" kern="1200" baseline="0" dirty="0" smtClean="0">
                          <a:solidFill>
                            <a:schemeClr val="dk1"/>
                          </a:solidFill>
                          <a:latin typeface="Calibri" panose="020F0502020204030204" pitchFamily="34" charset="0"/>
                          <a:ea typeface="+mn-ea"/>
                          <a:cs typeface="+mn-cs"/>
                        </a:rPr>
                        <a:t>(2 zakończone, 2 niezakończone)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7.2. Rozwój infrastruktury placówek edukacyjnych – 1 projekt (zakończony)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8.1. Poprawa jakości opieki zdrowotnej – </a:t>
                      </a:r>
                      <a:r>
                        <a:rPr lang="pl-PL" sz="1600" b="1" kern="1200" dirty="0" smtClean="0">
                          <a:solidFill>
                            <a:schemeClr val="dk1"/>
                          </a:solidFill>
                          <a:latin typeface="Calibri" panose="020F0502020204030204" pitchFamily="34" charset="0"/>
                          <a:ea typeface="+mn-ea"/>
                          <a:cs typeface="+mn-cs"/>
                        </a:rPr>
                        <a:t>5 projektów </a:t>
                      </a:r>
                      <a:r>
                        <a:rPr lang="pl-PL" sz="1600" b="0" kern="1200" dirty="0" smtClean="0">
                          <a:solidFill>
                            <a:schemeClr val="dk1"/>
                          </a:solidFill>
                          <a:latin typeface="Calibri" panose="020F0502020204030204" pitchFamily="34" charset="0"/>
                          <a:ea typeface="+mn-ea"/>
                          <a:cs typeface="+mn-cs"/>
                        </a:rPr>
                        <a:t>(zakończone)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9.1. Odnowa zdegradowanych obszarów miejskich w miastach powyżej 10 tysięcy mieszkańców –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b="1" kern="1200" dirty="0" smtClean="0">
                          <a:solidFill>
                            <a:schemeClr val="dk1"/>
                          </a:solidFill>
                          <a:latin typeface="Calibri" panose="020F0502020204030204" pitchFamily="34" charset="0"/>
                          <a:ea typeface="+mn-ea"/>
                          <a:cs typeface="+mn-cs"/>
                        </a:rPr>
                        <a:t>6 projektów </a:t>
                      </a:r>
                      <a:r>
                        <a:rPr lang="pl-PL" sz="1600" b="0" kern="1200" dirty="0" smtClean="0">
                          <a:solidFill>
                            <a:schemeClr val="dk1"/>
                          </a:solidFill>
                          <a:latin typeface="Calibri" panose="020F0502020204030204" pitchFamily="34" charset="0"/>
                          <a:ea typeface="+mn-ea"/>
                          <a:cs typeface="+mn-cs"/>
                        </a:rPr>
                        <a:t>(zakończone)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9.2. Wsparcie dla przedsięwzięć w zakresie mieszkalnictwa w miastach poniżej 10 tysięcy mieszkańców – 1 projekt (zakończony)</a:t>
                      </a:r>
                    </a:p>
                  </a:txBody>
                  <a:tcPr marL="72000" marR="72000" marT="36000" marB="36000" anchor="ctr">
                    <a:solidFill>
                      <a:schemeClr val="accent3">
                        <a:lumMod val="20000"/>
                        <a:lumOff val="80000"/>
                      </a:schemeClr>
                    </a:solidFill>
                  </a:tcPr>
                </a:tc>
              </a:tr>
            </a:tbl>
          </a:graphicData>
        </a:graphic>
      </p:graphicFrame>
      <p:pic>
        <p:nvPicPr>
          <p:cNvPr id="6" name="Obraz 5"/>
          <p:cNvPicPr>
            <a:picLocks noChangeAspect="1"/>
          </p:cNvPicPr>
          <p:nvPr/>
        </p:nvPicPr>
        <p:blipFill>
          <a:blip r:embed="rId2" cstate="print"/>
          <a:srcRect/>
          <a:stretch>
            <a:fillRect/>
          </a:stretch>
        </p:blipFill>
        <p:spPr bwMode="auto">
          <a:xfrm>
            <a:off x="251520" y="6237312"/>
            <a:ext cx="1425575" cy="488950"/>
          </a:xfrm>
          <a:prstGeom prst="rect">
            <a:avLst/>
          </a:prstGeom>
          <a:noFill/>
          <a:ln w="9525">
            <a:noFill/>
            <a:miter lim="800000"/>
            <a:headEnd/>
            <a:tailEnd/>
          </a:ln>
        </p:spPr>
      </p:pic>
    </p:spTree>
    <p:extLst>
      <p:ext uri="{BB962C8B-B14F-4D97-AF65-F5344CB8AC3E}">
        <p14:creationId xmlns:p14="http://schemas.microsoft.com/office/powerpoint/2010/main" val="2942555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34" name="Symbol zastępczy numeru slajdu 4"/>
          <p:cNvSpPr txBox="1">
            <a:spLocks/>
          </p:cNvSpPr>
          <p:nvPr/>
        </p:nvSpPr>
        <p:spPr>
          <a:xfrm>
            <a:off x="142875" y="6286500"/>
            <a:ext cx="2305050" cy="365125"/>
          </a:xfrm>
          <a:prstGeom prst="rect">
            <a:avLst/>
          </a:prstGeom>
        </p:spPr>
        <p:txBody>
          <a:bodyPr anchor="ctr"/>
          <a:lstStyle/>
          <a:p>
            <a:pPr>
              <a:defRPr/>
            </a:pPr>
            <a:fld id="{48B3C18D-B439-4081-AF72-5F2CFECFE7DE}" type="slidenum">
              <a:rPr lang="pl-PL" sz="1600" b="1">
                <a:solidFill>
                  <a:prstClr val="black">
                    <a:tint val="75000"/>
                  </a:prstClr>
                </a:solidFill>
                <a:latin typeface="Calibri" pitchFamily="34" charset="0"/>
              </a:rPr>
              <a:pPr>
                <a:defRPr/>
              </a:pPr>
              <a:t>20</a:t>
            </a:fld>
            <a:endParaRPr lang="pl-PL" sz="1600" b="1" dirty="0">
              <a:solidFill>
                <a:prstClr val="black">
                  <a:tint val="75000"/>
                </a:prstClr>
              </a:solidFill>
              <a:latin typeface="Calibri" pitchFamily="34" charset="0"/>
            </a:endParaRPr>
          </a:p>
        </p:txBody>
      </p:sp>
      <p:sp>
        <p:nvSpPr>
          <p:cNvPr id="5" name="Tytuł 1"/>
          <p:cNvSpPr txBox="1">
            <a:spLocks/>
          </p:cNvSpPr>
          <p:nvPr/>
        </p:nvSpPr>
        <p:spPr>
          <a:xfrm>
            <a:off x="285750" y="1125538"/>
            <a:ext cx="8501063" cy="4679950"/>
          </a:xfrm>
          <a:prstGeom prst="rect">
            <a:avLst/>
          </a:prstGeom>
        </p:spPr>
        <p:txBody>
          <a:bodyPr anchor="ctr"/>
          <a:lstStyle/>
          <a:p>
            <a:pPr algn="ctr">
              <a:lnSpc>
                <a:spcPts val="5800"/>
              </a:lnSpc>
              <a:spcBef>
                <a:spcPct val="0"/>
              </a:spcBef>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latin typeface="Calibri" pitchFamily="34" charset="0"/>
            </a:endParaRPr>
          </a:p>
        </p:txBody>
      </p:sp>
      <p:sp>
        <p:nvSpPr>
          <p:cNvPr id="6" name="Tytuł 1"/>
          <p:cNvSpPr txBox="1">
            <a:spLocks/>
          </p:cNvSpPr>
          <p:nvPr/>
        </p:nvSpPr>
        <p:spPr bwMode="auto">
          <a:xfrm>
            <a:off x="395536" y="188640"/>
            <a:ext cx="8497888" cy="431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82880"/>
            <a:r>
              <a:rPr lang="pl-PL" sz="1800" cap="all" dirty="0" smtClean="0">
                <a:ln w="0"/>
                <a:solidFill>
                  <a:prstClr val="black"/>
                </a:solidFill>
                <a:effectLst>
                  <a:outerShdw blurRad="50800" dist="38100" dir="18900000" algn="bl" rotWithShape="0">
                    <a:prstClr val="black">
                      <a:alpha val="40000"/>
                    </a:prstClr>
                  </a:outerShdw>
                  <a:reflection blurRad="12700" stA="50000" endPos="50000" dist="5000" dir="5400000" sy="-100000" rotWithShape="0"/>
                </a:effectLst>
                <a:latin typeface="Calibri" pitchFamily="34" charset="0"/>
              </a:rPr>
              <a:t>Regionalny Program Operacyjny Województwa Dolnośląskiego 2014 - 2020</a:t>
            </a:r>
            <a:endParaRPr lang="pl-PL" sz="1800" cap="all" dirty="0">
              <a:ln w="0"/>
              <a:solidFill>
                <a:prstClr val="black"/>
              </a:solidFill>
              <a:effectLst>
                <a:outerShdw blurRad="50800" dist="38100" dir="18900000" algn="bl" rotWithShape="0">
                  <a:prstClr val="black">
                    <a:alpha val="40000"/>
                  </a:prstClr>
                </a:outerShdw>
                <a:reflection blurRad="12700" stA="50000" endPos="50000" dist="5000" dir="5400000" sy="-100000" rotWithShape="0"/>
              </a:effectLst>
              <a:latin typeface="Calibri" pitchFamily="34" charset="0"/>
            </a:endParaRPr>
          </a:p>
        </p:txBody>
      </p:sp>
      <p:pic>
        <p:nvPicPr>
          <p:cNvPr id="8" name="Obraz 5"/>
          <p:cNvPicPr>
            <a:picLocks noChangeAspect="1"/>
          </p:cNvPicPr>
          <p:nvPr/>
        </p:nvPicPr>
        <p:blipFill>
          <a:blip r:embed="rId4" cstate="print"/>
          <a:srcRect/>
          <a:stretch>
            <a:fillRect/>
          </a:stretch>
        </p:blipFill>
        <p:spPr bwMode="auto">
          <a:xfrm>
            <a:off x="107950" y="6237288"/>
            <a:ext cx="1425575" cy="488950"/>
          </a:xfrm>
          <a:prstGeom prst="rect">
            <a:avLst/>
          </a:prstGeom>
          <a:noFill/>
          <a:ln w="9525">
            <a:noFill/>
            <a:miter lim="800000"/>
            <a:headEnd/>
            <a:tailEnd/>
          </a:ln>
        </p:spPr>
      </p:pic>
      <p:grpSp>
        <p:nvGrpSpPr>
          <p:cNvPr id="9" name="Grupa 12"/>
          <p:cNvGrpSpPr/>
          <p:nvPr/>
        </p:nvGrpSpPr>
        <p:grpSpPr>
          <a:xfrm>
            <a:off x="395536" y="908720"/>
            <a:ext cx="8499181" cy="720080"/>
            <a:chOff x="137542" y="0"/>
            <a:chExt cx="8499181" cy="382671"/>
          </a:xfrm>
        </p:grpSpPr>
        <p:sp>
          <p:nvSpPr>
            <p:cNvPr id="10" name="Prostokąt zaokrąglony 9"/>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1" name="Prostokąt 10"/>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algn="ctr" defTabSz="1155700">
                <a:lnSpc>
                  <a:spcPct val="90000"/>
                </a:lnSpc>
                <a:spcBef>
                  <a:spcPct val="0"/>
                </a:spcBef>
                <a:spcAft>
                  <a:spcPct val="35000"/>
                </a:spcAft>
                <a:defRPr/>
              </a:pPr>
              <a:r>
                <a:rPr lang="pl-PL" sz="2800" b="1" dirty="0" smtClean="0">
                  <a:solidFill>
                    <a:sysClr val="window" lastClr="FFFFFF"/>
                  </a:solidFill>
                  <a:latin typeface="Calibri" pitchFamily="34" charset="0"/>
                </a:rPr>
                <a:t>Oś Priorytetowa 3: GOSPODARKA NISKOEMISYJNA </a:t>
              </a:r>
              <a:endParaRPr lang="pl-PL" sz="2800" dirty="0">
                <a:solidFill>
                  <a:sysClr val="window" lastClr="FFFFFF"/>
                </a:solidFill>
                <a:latin typeface="Calibri" pitchFamily="34" charset="0"/>
              </a:endParaRPr>
            </a:p>
          </p:txBody>
        </p:sp>
      </p:grpSp>
      <p:sp>
        <p:nvSpPr>
          <p:cNvPr id="12" name="Symbol zastępczy zawartości 11"/>
          <p:cNvSpPr>
            <a:spLocks noGrp="1"/>
          </p:cNvSpPr>
          <p:nvPr>
            <p:ph idx="1"/>
          </p:nvPr>
        </p:nvSpPr>
        <p:spPr/>
        <p:txBody>
          <a:bodyPr/>
          <a:lstStyle/>
          <a:p>
            <a:endParaRPr lang="pl-PL"/>
          </a:p>
        </p:txBody>
      </p:sp>
    </p:spTree>
    <p:extLst>
      <p:ext uri="{BB962C8B-B14F-4D97-AF65-F5344CB8AC3E}">
        <p14:creationId xmlns:p14="http://schemas.microsoft.com/office/powerpoint/2010/main" val="360908156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179512" y="188640"/>
            <a:ext cx="8713912"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Calibri" pitchFamily="34" charset="0"/>
              </a:rPr>
              <a:t>Regionalny Program Operacyjny Województwa Dolnośląskiego 2014 - 2020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Calibri"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5" name="Grupa 12"/>
          <p:cNvGrpSpPr/>
          <p:nvPr/>
        </p:nvGrpSpPr>
        <p:grpSpPr>
          <a:xfrm>
            <a:off x="352473" y="764704"/>
            <a:ext cx="8499181" cy="576064"/>
            <a:chOff x="137542" y="0"/>
            <a:chExt cx="8499181" cy="382671"/>
          </a:xfrm>
        </p:grpSpPr>
        <p:sp>
          <p:nvSpPr>
            <p:cNvPr id="14" name="Prostokąt zaokrąglony 13"/>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47834"/>
              <a:ext cx="8461821" cy="334837"/>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b="1" dirty="0">
                  <a:solidFill>
                    <a:sysClr val="window" lastClr="FFFFFF"/>
                  </a:solidFill>
                  <a:latin typeface="Calibri" pitchFamily="34" charset="0"/>
                </a:rPr>
                <a:t>Priorytet </a:t>
              </a:r>
              <a:r>
                <a:rPr lang="pl-PL" b="1" dirty="0" smtClean="0">
                  <a:solidFill>
                    <a:sysClr val="window" lastClr="FFFFFF"/>
                  </a:solidFill>
                  <a:latin typeface="Calibri" pitchFamily="34" charset="0"/>
                </a:rPr>
                <a:t>Inwestycyjny</a:t>
              </a:r>
              <a:r>
                <a:rPr kumimoji="0" lang="pl-PL" b="1" i="0" u="none" strike="noStrike" kern="1200" cap="none" spc="0" normalizeH="0" baseline="0" noProof="0" dirty="0" smtClean="0">
                  <a:ln>
                    <a:noFill/>
                  </a:ln>
                  <a:solidFill>
                    <a:sysClr val="window" lastClr="FFFFFF"/>
                  </a:solidFill>
                  <a:effectLst/>
                  <a:uLnTx/>
                  <a:uFillTx/>
                  <a:latin typeface="Calibri" pitchFamily="34" charset="0"/>
                </a:rPr>
                <a:t>: </a:t>
              </a:r>
              <a:r>
                <a:rPr lang="pl-PL" b="1" dirty="0" smtClean="0">
                  <a:solidFill>
                    <a:sysClr val="window" lastClr="FFFFFF"/>
                  </a:solidFill>
                  <a:latin typeface="Calibri" pitchFamily="34" charset="0"/>
                </a:rPr>
                <a:t> Produkcja </a:t>
              </a:r>
              <a:r>
                <a:rPr lang="pl-PL" b="1" dirty="0">
                  <a:solidFill>
                    <a:sysClr val="window" lastClr="FFFFFF"/>
                  </a:solidFill>
                  <a:latin typeface="Calibri" pitchFamily="34" charset="0"/>
                </a:rPr>
                <a:t>i </a:t>
              </a:r>
              <a:r>
                <a:rPr lang="pl-PL" b="1" dirty="0" smtClean="0">
                  <a:solidFill>
                    <a:sysClr val="window" lastClr="FFFFFF"/>
                  </a:solidFill>
                  <a:latin typeface="Calibri" pitchFamily="34" charset="0"/>
                </a:rPr>
                <a:t>dystrybucja energii ze źródeł odnawialnych </a:t>
              </a:r>
              <a:br>
                <a:rPr lang="pl-PL" b="1" dirty="0" smtClean="0">
                  <a:solidFill>
                    <a:sysClr val="window" lastClr="FFFFFF"/>
                  </a:solidFill>
                  <a:latin typeface="Calibri" pitchFamily="34" charset="0"/>
                </a:rPr>
              </a:br>
              <a:r>
                <a:rPr lang="pl-PL" b="1" dirty="0" smtClean="0">
                  <a:solidFill>
                    <a:sysClr val="window" lastClr="FFFFFF"/>
                  </a:solidFill>
                  <a:latin typeface="Calibri" pitchFamily="34" charset="0"/>
                </a:rPr>
                <a:t>(PI 3.1)          </a:t>
              </a:r>
              <a:r>
                <a:rPr lang="pl-PL" sz="2000" b="1" dirty="0" smtClean="0">
                  <a:solidFill>
                    <a:sysClr val="window" lastClr="FFFFFF"/>
                  </a:solidFill>
                  <a:latin typeface="Calibri" pitchFamily="34" charset="0"/>
                </a:rPr>
                <a:t>				</a:t>
              </a:r>
              <a:endParaRPr lang="pl-PL" sz="2000" b="1" dirty="0">
                <a:solidFill>
                  <a:sysClr val="window" lastClr="FFFFFF"/>
                </a:solidFill>
                <a:latin typeface="Calibri"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2490216218"/>
              </p:ext>
            </p:extLst>
          </p:nvPr>
        </p:nvGraphicFramePr>
        <p:xfrm>
          <a:off x="389834" y="1484784"/>
          <a:ext cx="8461820" cy="1531865"/>
        </p:xfrm>
        <a:graphic>
          <a:graphicData uri="http://schemas.openxmlformats.org/drawingml/2006/table">
            <a:tbl>
              <a:tblPr>
                <a:tableStyleId>{16D9F66E-5EB9-4882-86FB-DCBF35E3C3E4}</a:tableStyleId>
              </a:tblPr>
              <a:tblGrid>
                <a:gridCol w="8461820"/>
              </a:tblGrid>
              <a:tr h="1512168">
                <a:tc>
                  <a:txBody>
                    <a:bodyPr/>
                    <a:lstStyle/>
                    <a:p>
                      <a:pPr marL="180975" indent="-180975" algn="just">
                        <a:lnSpc>
                          <a:spcPct val="115000"/>
                        </a:lnSpc>
                        <a:spcAft>
                          <a:spcPts val="0"/>
                        </a:spcAft>
                        <a:buFont typeface="Wingdings" pitchFamily="2" charset="2"/>
                        <a:buChar char="§"/>
                      </a:pPr>
                      <a:r>
                        <a:rPr lang="pl-PL" sz="1200" kern="1200" dirty="0" smtClean="0">
                          <a:solidFill>
                            <a:schemeClr val="dk1"/>
                          </a:solidFill>
                          <a:latin typeface="Calibri" panose="020F0502020204030204" pitchFamily="34" charset="0"/>
                          <a:ea typeface="+mn-ea"/>
                          <a:cs typeface="+mn-cs"/>
                        </a:rPr>
                        <a:t>Wsparciem </a:t>
                      </a:r>
                      <a:r>
                        <a:rPr lang="pl-PL" sz="1200" kern="1200" dirty="0" smtClean="0">
                          <a:solidFill>
                            <a:schemeClr val="dk1"/>
                          </a:solidFill>
                          <a:latin typeface="Calibri" panose="020F0502020204030204" pitchFamily="34" charset="0"/>
                          <a:ea typeface="+mn-ea"/>
                          <a:cs typeface="+mn-cs"/>
                        </a:rPr>
                        <a:t>objęte będą przedsięwzięcia polegające na budowie oraz </a:t>
                      </a:r>
                      <a:r>
                        <a:rPr lang="pl-PL" sz="1200" kern="1200" dirty="0" smtClean="0">
                          <a:solidFill>
                            <a:schemeClr val="dk1"/>
                          </a:solidFill>
                          <a:latin typeface="Calibri" panose="020F0502020204030204" pitchFamily="34" charset="0"/>
                          <a:ea typeface="+mn-ea"/>
                          <a:cs typeface="+mn-cs"/>
                        </a:rPr>
                        <a:t>modernizacji (w </a:t>
                      </a:r>
                      <a:r>
                        <a:rPr lang="pl-PL" sz="1200" kern="1200" dirty="0" smtClean="0">
                          <a:solidFill>
                            <a:schemeClr val="dk1"/>
                          </a:solidFill>
                          <a:latin typeface="Calibri" panose="020F0502020204030204" pitchFamily="34" charset="0"/>
                          <a:ea typeface="+mn-ea"/>
                          <a:cs typeface="+mn-cs"/>
                        </a:rPr>
                        <a:t>tym zakup niezbędnych urządzeń) infrastruktury służącej wytwarzaniu energii pochodzącej ze źródeł odnawialnych, np.: energii spadku wody, energii słonecznej, energii wiatru, energii geotermalnej i biopaliw (biogaz, biomasa, </a:t>
                      </a:r>
                      <a:r>
                        <a:rPr lang="pl-PL" sz="1200" kern="1200" dirty="0" err="1" smtClean="0">
                          <a:solidFill>
                            <a:schemeClr val="dk1"/>
                          </a:solidFill>
                          <a:latin typeface="Calibri" panose="020F0502020204030204" pitchFamily="34" charset="0"/>
                          <a:ea typeface="+mn-ea"/>
                          <a:cs typeface="+mn-cs"/>
                        </a:rPr>
                        <a:t>bioolej</a:t>
                      </a:r>
                      <a:r>
                        <a:rPr lang="pl-PL" sz="1200" kern="1200" dirty="0" smtClean="0">
                          <a:solidFill>
                            <a:schemeClr val="dk1"/>
                          </a:solidFill>
                          <a:latin typeface="Calibri" panose="020F0502020204030204" pitchFamily="34" charset="0"/>
                          <a:ea typeface="+mn-ea"/>
                          <a:cs typeface="+mn-cs"/>
                        </a:rPr>
                        <a:t>), mające na celu produkcję energii elektrycznej i/lub cieplnej wraz z podłączeniem tych źródeł do sieci dystrybucyjnej/przesyłowej, z wyłączeniem źródeł</a:t>
                      </a:r>
                      <a:r>
                        <a:rPr lang="pl-PL" sz="1200" kern="1200" baseline="0" dirty="0" smtClean="0">
                          <a:solidFill>
                            <a:schemeClr val="dk1"/>
                          </a:solidFill>
                          <a:latin typeface="Calibri" panose="020F0502020204030204" pitchFamily="34" charset="0"/>
                          <a:ea typeface="+mn-ea"/>
                          <a:cs typeface="+mn-cs"/>
                        </a:rPr>
                        <a:t> w układzie wysokosprawnej kogeneracji i </a:t>
                      </a:r>
                      <a:r>
                        <a:rPr lang="pl-PL" sz="1200" kern="1200" baseline="0" dirty="0" err="1" smtClean="0">
                          <a:solidFill>
                            <a:schemeClr val="dk1"/>
                          </a:solidFill>
                          <a:latin typeface="Calibri" panose="020F0502020204030204" pitchFamily="34" charset="0"/>
                          <a:ea typeface="+mn-ea"/>
                          <a:cs typeface="+mn-cs"/>
                        </a:rPr>
                        <a:t>trigeneracji</a:t>
                      </a:r>
                      <a:r>
                        <a:rPr lang="pl-PL" sz="1200" kern="1200" dirty="0" smtClean="0">
                          <a:solidFill>
                            <a:schemeClr val="dk1"/>
                          </a:solidFill>
                          <a:latin typeface="Calibri" panose="020F0502020204030204" pitchFamily="34" charset="0"/>
                          <a:ea typeface="+mn-ea"/>
                          <a:cs typeface="+mn-cs"/>
                        </a:rPr>
                        <a:t>. </a:t>
                      </a:r>
                    </a:p>
                    <a:p>
                      <a:pPr marL="180975" indent="-180975" algn="just">
                        <a:lnSpc>
                          <a:spcPct val="115000"/>
                        </a:lnSpc>
                        <a:spcAft>
                          <a:spcPts val="0"/>
                        </a:spcAft>
                        <a:buFont typeface="Wingdings" pitchFamily="2" charset="2"/>
                        <a:buChar char="§"/>
                      </a:pPr>
                      <a:r>
                        <a:rPr lang="pl-PL" sz="1200" kern="1200" dirty="0" smtClean="0">
                          <a:solidFill>
                            <a:schemeClr val="dk1"/>
                          </a:solidFill>
                          <a:latin typeface="Calibri" panose="020F0502020204030204" pitchFamily="34" charset="0"/>
                          <a:ea typeface="+mn-ea"/>
                          <a:cs typeface="+mn-cs"/>
                        </a:rPr>
                        <a:t>W ramach priorytetu finansowana będzie również budowa i modernizacja</a:t>
                      </a:r>
                      <a:r>
                        <a:rPr lang="pl-PL" sz="1200" kern="1200" baseline="0" dirty="0" smtClean="0">
                          <a:solidFill>
                            <a:schemeClr val="dk1"/>
                          </a:solidFill>
                          <a:latin typeface="Calibri" panose="020F0502020204030204" pitchFamily="34" charset="0"/>
                          <a:ea typeface="+mn-ea"/>
                          <a:cs typeface="+mn-cs"/>
                        </a:rPr>
                        <a:t> sieci umożliwiających przyłączanie jednostek wytwarzania energii elektrycznej ze źródeł odnawialnych do Krajowego Systemu Elektroenergetycznego</a:t>
                      </a:r>
                      <a:r>
                        <a:rPr lang="pl-PL" sz="1200" kern="1200" baseline="0" dirty="0" smtClean="0">
                          <a:solidFill>
                            <a:schemeClr val="dk1"/>
                          </a:solidFill>
                          <a:latin typeface="Calibri" panose="020F0502020204030204" pitchFamily="34" charset="0"/>
                          <a:ea typeface="+mn-ea"/>
                          <a:cs typeface="+mn-cs"/>
                        </a:rPr>
                        <a:t>.</a:t>
                      </a:r>
                      <a:endParaRPr lang="pl-PL" sz="1200" kern="1200" baseline="0" dirty="0" smtClean="0">
                        <a:solidFill>
                          <a:schemeClr val="dk1"/>
                        </a:solidFill>
                        <a:latin typeface="Calibri" panose="020F0502020204030204" pitchFamily="34" charset="0"/>
                        <a:ea typeface="+mn-ea"/>
                        <a:cs typeface="+mn-cs"/>
                      </a:endParaRPr>
                    </a:p>
                  </a:txBody>
                  <a:tcPr marL="72000" marR="72000" marT="36000" marB="36000">
                    <a:solidFill>
                      <a:schemeClr val="accent3">
                        <a:lumMod val="20000"/>
                        <a:lumOff val="80000"/>
                      </a:schemeClr>
                    </a:solidFill>
                  </a:tcPr>
                </a:tc>
              </a:tr>
            </a:tbl>
          </a:graphicData>
        </a:graphic>
      </p:graphicFrame>
      <p:grpSp>
        <p:nvGrpSpPr>
          <p:cNvPr id="12" name="Grupa 9"/>
          <p:cNvGrpSpPr/>
          <p:nvPr/>
        </p:nvGrpSpPr>
        <p:grpSpPr>
          <a:xfrm>
            <a:off x="378795" y="3140968"/>
            <a:ext cx="8499181" cy="576064"/>
            <a:chOff x="137542" y="0"/>
            <a:chExt cx="8499181" cy="382671"/>
          </a:xfrm>
        </p:grpSpPr>
        <p:sp>
          <p:nvSpPr>
            <p:cNvPr id="13" name="Prostokąt zaokrąglony 12"/>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6" name="Prostokąt 15"/>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algn="ctr" defTabSz="1155700">
                <a:lnSpc>
                  <a:spcPct val="90000"/>
                </a:lnSpc>
                <a:spcBef>
                  <a:spcPct val="0"/>
                </a:spcBef>
                <a:spcAft>
                  <a:spcPct val="35000"/>
                </a:spcAft>
                <a:defRPr/>
              </a:pPr>
              <a:r>
                <a:rPr lang="pl-PL" sz="2000" b="1" dirty="0">
                  <a:solidFill>
                    <a:sysClr val="window" lastClr="FFFFFF"/>
                  </a:solidFill>
                  <a:latin typeface="Arial Narrow" pitchFamily="34" charset="0"/>
                </a:rPr>
                <a:t>Priorytet </a:t>
              </a:r>
              <a:r>
                <a:rPr lang="pl-PL" sz="2000" b="1" dirty="0" smtClean="0">
                  <a:solidFill>
                    <a:sysClr val="window" lastClr="FFFFFF"/>
                  </a:solidFill>
                  <a:latin typeface="Arial Narrow" pitchFamily="34" charset="0"/>
                </a:rPr>
                <a:t>Inwestycyjny: Efektywność energetyczna </a:t>
              </a:r>
              <a:r>
                <a:rPr lang="pl-PL" sz="2000" b="1" dirty="0">
                  <a:solidFill>
                    <a:sysClr val="window" lastClr="FFFFFF"/>
                  </a:solidFill>
                  <a:latin typeface="Arial Narrow" pitchFamily="34" charset="0"/>
                </a:rPr>
                <a:t>i </a:t>
              </a:r>
              <a:r>
                <a:rPr lang="pl-PL" sz="2000" b="1" dirty="0" smtClean="0">
                  <a:solidFill>
                    <a:sysClr val="window" lastClr="FFFFFF"/>
                  </a:solidFill>
                  <a:latin typeface="Arial Narrow" pitchFamily="34" charset="0"/>
                </a:rPr>
                <a:t>użycie </a:t>
              </a:r>
              <a:r>
                <a:rPr lang="pl-PL" sz="2000" b="1" dirty="0">
                  <a:solidFill>
                    <a:sysClr val="window" lastClr="FFFFFF"/>
                  </a:solidFill>
                  <a:latin typeface="Arial Narrow" pitchFamily="34" charset="0"/>
                </a:rPr>
                <a:t>OŹE </a:t>
              </a:r>
              <a:r>
                <a:rPr lang="pl-PL" sz="2000" b="1" dirty="0" smtClean="0">
                  <a:solidFill>
                    <a:sysClr val="window" lastClr="FFFFFF"/>
                  </a:solidFill>
                  <a:latin typeface="Arial Narrow" pitchFamily="34" charset="0"/>
                </a:rPr>
                <a:t/>
              </a:r>
              <a:br>
                <a:rPr lang="pl-PL" sz="2000" b="1" dirty="0" smtClean="0">
                  <a:solidFill>
                    <a:sysClr val="window" lastClr="FFFFFF"/>
                  </a:solidFill>
                  <a:latin typeface="Arial Narrow" pitchFamily="34" charset="0"/>
                </a:rPr>
              </a:br>
              <a:r>
                <a:rPr lang="pl-PL" sz="2000" b="1" dirty="0" smtClean="0">
                  <a:solidFill>
                    <a:sysClr val="window" lastClr="FFFFFF"/>
                  </a:solidFill>
                  <a:latin typeface="Arial Narrow" pitchFamily="34" charset="0"/>
                </a:rPr>
                <a:t>                      w przedsiębiorstwach (PI 3.2)</a:t>
              </a:r>
              <a:endParaRPr lang="pl-PL" sz="2000" b="1" dirty="0">
                <a:solidFill>
                  <a:sysClr val="window" lastClr="FFFFFF"/>
                </a:solidFill>
                <a:latin typeface="Arial Narrow" pitchFamily="34" charset="0"/>
              </a:endParaRPr>
            </a:p>
          </p:txBody>
        </p:sp>
      </p:grpSp>
      <p:graphicFrame>
        <p:nvGraphicFramePr>
          <p:cNvPr id="17" name="Tabela 16"/>
          <p:cNvGraphicFramePr>
            <a:graphicFrameLocks noGrp="1"/>
          </p:cNvGraphicFramePr>
          <p:nvPr>
            <p:extLst>
              <p:ext uri="{D42A27DB-BD31-4B8C-83A1-F6EECF244321}">
                <p14:modId xmlns:p14="http://schemas.microsoft.com/office/powerpoint/2010/main" val="2302080272"/>
              </p:ext>
            </p:extLst>
          </p:nvPr>
        </p:nvGraphicFramePr>
        <p:xfrm>
          <a:off x="398227" y="3851856"/>
          <a:ext cx="8410433" cy="2385432"/>
        </p:xfrm>
        <a:graphic>
          <a:graphicData uri="http://schemas.openxmlformats.org/drawingml/2006/table">
            <a:tbl>
              <a:tblPr>
                <a:tableStyleId>{16D9F66E-5EB9-4882-86FB-DCBF35E3C3E4}</a:tableStyleId>
              </a:tblPr>
              <a:tblGrid>
                <a:gridCol w="8410433"/>
              </a:tblGrid>
              <a:tr h="2376264">
                <a:tc>
                  <a:txBody>
                    <a:bodyPr/>
                    <a:lstStyle/>
                    <a:p>
                      <a:pPr marL="266700" indent="-266700" algn="just">
                        <a:lnSpc>
                          <a:spcPct val="115000"/>
                        </a:lnSpc>
                        <a:spcAft>
                          <a:spcPts val="0"/>
                        </a:spcAft>
                        <a:buFont typeface="Arial" pitchFamily="34" charset="0"/>
                        <a:buChar char="•"/>
                        <a:tabLst>
                          <a:tab pos="153670" algn="l"/>
                        </a:tabLst>
                      </a:pPr>
                      <a:r>
                        <a:rPr lang="pl-PL" sz="1200" kern="1200" dirty="0" smtClean="0">
                          <a:solidFill>
                            <a:schemeClr val="dk1"/>
                          </a:solidFill>
                          <a:latin typeface="Calibri" panose="020F0502020204030204" pitchFamily="34" charset="0"/>
                          <a:ea typeface="+mn-ea"/>
                          <a:cs typeface="+mn-cs"/>
                        </a:rPr>
                        <a:t>Wsparciem </a:t>
                      </a:r>
                      <a:r>
                        <a:rPr lang="pl-PL" sz="1200" kern="1200" dirty="0" smtClean="0">
                          <a:solidFill>
                            <a:schemeClr val="dk1"/>
                          </a:solidFill>
                          <a:latin typeface="Calibri" panose="020F0502020204030204" pitchFamily="34" charset="0"/>
                          <a:ea typeface="+mn-ea"/>
                          <a:cs typeface="+mn-cs"/>
                        </a:rPr>
                        <a:t>objęte zostaną projekty dotyczące modernizacji energetycznej obiektów, w tym także wymiany lub modernizacji źródła energii, mające na celu zwiększenie efektywności energetycznej poprzez zmniejszenie strat ciepła oraz</a:t>
                      </a:r>
                      <a:r>
                        <a:rPr lang="pl-PL" sz="1200" kern="1200" baseline="0" dirty="0" smtClean="0">
                          <a:solidFill>
                            <a:schemeClr val="dk1"/>
                          </a:solidFill>
                          <a:latin typeface="Calibri" panose="020F0502020204030204" pitchFamily="34" charset="0"/>
                          <a:ea typeface="+mn-ea"/>
                          <a:cs typeface="+mn-cs"/>
                        </a:rPr>
                        <a:t> zmniejszenie zużycia energii elektrycznej </a:t>
                      </a:r>
                      <a:r>
                        <a:rPr lang="pl-PL" sz="1200" kern="1200" dirty="0" smtClean="0">
                          <a:solidFill>
                            <a:schemeClr val="dk1"/>
                          </a:solidFill>
                          <a:latin typeface="Calibri" panose="020F0502020204030204" pitchFamily="34" charset="0"/>
                          <a:ea typeface="+mn-ea"/>
                          <a:cs typeface="+mn-cs"/>
                        </a:rPr>
                        <a:t>ze szczególnym uwzględnieniem OŹE (z wyłączeniem źródeł w układzie wysokosprawnej kogeneracji </a:t>
                      </a:r>
                      <a:br>
                        <a:rPr lang="pl-PL" sz="1200" kern="1200" dirty="0" smtClean="0">
                          <a:solidFill>
                            <a:schemeClr val="dk1"/>
                          </a:solidFill>
                          <a:latin typeface="Calibri" panose="020F0502020204030204" pitchFamily="34" charset="0"/>
                          <a:ea typeface="+mn-ea"/>
                          <a:cs typeface="+mn-cs"/>
                        </a:rPr>
                      </a:br>
                      <a:r>
                        <a:rPr lang="pl-PL" sz="1200" kern="1200" dirty="0" smtClean="0">
                          <a:solidFill>
                            <a:schemeClr val="dk1"/>
                          </a:solidFill>
                          <a:latin typeface="Calibri" panose="020F0502020204030204" pitchFamily="34" charset="0"/>
                          <a:ea typeface="+mn-ea"/>
                          <a:cs typeface="+mn-cs"/>
                        </a:rPr>
                        <a:t>i </a:t>
                      </a:r>
                      <a:r>
                        <a:rPr lang="pl-PL" sz="1200" kern="1200" dirty="0" err="1" smtClean="0">
                          <a:solidFill>
                            <a:schemeClr val="dk1"/>
                          </a:solidFill>
                          <a:latin typeface="Calibri" panose="020F0502020204030204" pitchFamily="34" charset="0"/>
                          <a:ea typeface="+mn-ea"/>
                          <a:cs typeface="+mn-cs"/>
                        </a:rPr>
                        <a:t>trigeneracji</a:t>
                      </a:r>
                      <a:r>
                        <a:rPr lang="pl-PL" sz="1200" kern="1200" dirty="0" smtClean="0">
                          <a:solidFill>
                            <a:schemeClr val="dk1"/>
                          </a:solidFill>
                          <a:latin typeface="Calibri" panose="020F0502020204030204" pitchFamily="34" charset="0"/>
                          <a:ea typeface="+mn-ea"/>
                          <a:cs typeface="+mn-cs"/>
                        </a:rPr>
                        <a:t>).</a:t>
                      </a:r>
                      <a:r>
                        <a:rPr lang="pl-PL" sz="1200" kern="1200" baseline="0" dirty="0" smtClean="0">
                          <a:solidFill>
                            <a:schemeClr val="dk1"/>
                          </a:solidFill>
                          <a:latin typeface="Calibri" panose="020F0502020204030204" pitchFamily="34" charset="0"/>
                          <a:ea typeface="+mn-ea"/>
                          <a:cs typeface="+mn-cs"/>
                        </a:rPr>
                        <a:t> </a:t>
                      </a:r>
                    </a:p>
                    <a:p>
                      <a:pPr marL="266700" indent="-266700" algn="just">
                        <a:lnSpc>
                          <a:spcPct val="115000"/>
                        </a:lnSpc>
                        <a:spcAft>
                          <a:spcPts val="0"/>
                        </a:spcAft>
                        <a:buFont typeface="Arial" pitchFamily="34" charset="0"/>
                        <a:buChar char="•"/>
                        <a:tabLst>
                          <a:tab pos="153670" algn="l"/>
                        </a:tabLst>
                      </a:pPr>
                      <a:r>
                        <a:rPr lang="pl-PL" sz="1200" kern="1200" dirty="0" smtClean="0">
                          <a:solidFill>
                            <a:schemeClr val="dk1"/>
                          </a:solidFill>
                          <a:latin typeface="Calibri" panose="020F0502020204030204" pitchFamily="34" charset="0"/>
                          <a:ea typeface="+mn-ea"/>
                          <a:cs typeface="+mn-cs"/>
                        </a:rPr>
                        <a:t>Przedsięwzięcia zakładające zastosowanie technologii efektywnych </a:t>
                      </a:r>
                      <a:r>
                        <a:rPr lang="pl-PL" sz="1200" kern="1200" dirty="0" smtClean="0">
                          <a:solidFill>
                            <a:schemeClr val="dk1"/>
                          </a:solidFill>
                          <a:latin typeface="Calibri" panose="020F0502020204030204" pitchFamily="34" charset="0"/>
                          <a:ea typeface="+mn-ea"/>
                          <a:cs typeface="+mn-cs"/>
                        </a:rPr>
                        <a:t>energetycznie w </a:t>
                      </a:r>
                      <a:r>
                        <a:rPr lang="pl-PL" sz="1200" kern="1200" dirty="0" smtClean="0">
                          <a:solidFill>
                            <a:schemeClr val="dk1"/>
                          </a:solidFill>
                          <a:latin typeface="Calibri" panose="020F0502020204030204" pitchFamily="34" charset="0"/>
                          <a:ea typeface="+mn-ea"/>
                          <a:cs typeface="+mn-cs"/>
                        </a:rPr>
                        <a:t>przedsiębiorstwie (w tym modernizacja i rozbudowa linii produkcyjnych na bardziej efektywne energetycznie oraz wprowadzenie systemów zarządzania energią). Warunkiem wstępnym realizacji inwestycji będzie przeprowadzenie właściwej oceny potrzeb i metod osiągnięcia oszczędności energii w sposób opłacalny, tak aby czynnikiem decydującym o wyborze takich inwestycji był najlepszy stosunek wykorzystania zasobów do osiągniętych rezultatów. Obowiązkowym warunkiem poprzedzającym realizacje takich projektów będzie przeprowadzenie audytów energetycznych, które posłużą weryfikacji faktycznych oszczędności energii oraz wynikających z nich wymiernych skutków finansowych dla przedsiębiorstwa</a:t>
                      </a:r>
                      <a:r>
                        <a:rPr lang="pl-PL" sz="1200" kern="1200" dirty="0" smtClean="0">
                          <a:solidFill>
                            <a:schemeClr val="dk1"/>
                          </a:solidFill>
                          <a:latin typeface="Calibri" panose="020F0502020204030204" pitchFamily="34" charset="0"/>
                          <a:ea typeface="+mn-ea"/>
                          <a:cs typeface="+mn-cs"/>
                        </a:rPr>
                        <a:t>.</a:t>
                      </a:r>
                      <a:endParaRPr lang="pl-PL" sz="1200" kern="1200" dirty="0" smtClean="0">
                        <a:solidFill>
                          <a:schemeClr val="dk1"/>
                        </a:solidFill>
                        <a:latin typeface="Calibri" panose="020F0502020204030204" pitchFamily="34" charset="0"/>
                        <a:ea typeface="+mn-ea"/>
                        <a:cs typeface="+mn-cs"/>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739211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Regionalny Program Operacyjny Województwa Dolnośląskiego 2014 - 2020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aphicFrame>
        <p:nvGraphicFramePr>
          <p:cNvPr id="5" name="Tabela 4"/>
          <p:cNvGraphicFramePr>
            <a:graphicFrameLocks noGrp="1"/>
          </p:cNvGraphicFramePr>
          <p:nvPr>
            <p:extLst>
              <p:ext uri="{D42A27DB-BD31-4B8C-83A1-F6EECF244321}">
                <p14:modId xmlns:p14="http://schemas.microsoft.com/office/powerpoint/2010/main" val="3604063251"/>
              </p:ext>
            </p:extLst>
          </p:nvPr>
        </p:nvGraphicFramePr>
        <p:xfrm>
          <a:off x="378795" y="1844824"/>
          <a:ext cx="8461821" cy="2160240"/>
        </p:xfrm>
        <a:graphic>
          <a:graphicData uri="http://schemas.openxmlformats.org/drawingml/2006/table">
            <a:tbl>
              <a:tblPr>
                <a:tableStyleId>{16D9F66E-5EB9-4882-86FB-DCBF35E3C3E4}</a:tableStyleId>
              </a:tblPr>
              <a:tblGrid>
                <a:gridCol w="8461821"/>
              </a:tblGrid>
              <a:tr h="2160240">
                <a:tc>
                  <a:txBody>
                    <a:bodyPr/>
                    <a:lstStyle/>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Wspierane </a:t>
                      </a:r>
                      <a:r>
                        <a:rPr lang="pl-PL" sz="1200" kern="1200" dirty="0" smtClean="0">
                          <a:solidFill>
                            <a:schemeClr val="dk1"/>
                          </a:solidFill>
                          <a:latin typeface="Calibri" pitchFamily="34" charset="0"/>
                          <a:ea typeface="+mn-ea"/>
                          <a:cs typeface="+mn-cs"/>
                        </a:rPr>
                        <a:t>będą kompleksowe inwestycje podnoszące efektywność energetyczną wielorodzinnych budynków mieszkalnych oraz budynków użyteczności publicznej, w tym przedsięwzięcia termomodernizacyjne, oraz dotyczące wymiany oświetlenia na energooszczędne. </a:t>
                      </a:r>
                    </a:p>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W ramach priorytetu możliwa będzie również m.in. modernizacja systemów grzewczych </a:t>
                      </a:r>
                      <a:r>
                        <a:rPr lang="pl-PL" sz="1200" kern="1200" dirty="0" smtClean="0">
                          <a:solidFill>
                            <a:schemeClr val="dk1"/>
                          </a:solidFill>
                          <a:latin typeface="Calibri" pitchFamily="34" charset="0"/>
                          <a:ea typeface="+mn-ea"/>
                          <a:cs typeface="+mn-cs"/>
                        </a:rPr>
                        <a:t>wraz z </a:t>
                      </a:r>
                      <a:r>
                        <a:rPr lang="pl-PL" sz="1200" kern="1200" dirty="0" smtClean="0">
                          <a:solidFill>
                            <a:schemeClr val="dk1"/>
                          </a:solidFill>
                          <a:latin typeface="Calibri" pitchFamily="34" charset="0"/>
                          <a:ea typeface="+mn-ea"/>
                          <a:cs typeface="+mn-cs"/>
                        </a:rPr>
                        <a:t>wymianą i podłączeniem do źródła ciepła, systemów wentylacji i klimatyzacji, oraz instalacja OZE (z wyłączeniem źródeł w układzie wysokosprawnej kogeneracji i </a:t>
                      </a:r>
                      <a:r>
                        <a:rPr lang="pl-PL" sz="1200" kern="1200" dirty="0" err="1" smtClean="0">
                          <a:solidFill>
                            <a:schemeClr val="dk1"/>
                          </a:solidFill>
                          <a:latin typeface="Calibri" pitchFamily="34" charset="0"/>
                          <a:ea typeface="+mn-ea"/>
                          <a:cs typeface="+mn-cs"/>
                        </a:rPr>
                        <a:t>trigeneracji</a:t>
                      </a:r>
                      <a:r>
                        <a:rPr lang="pl-PL" sz="1200" kern="1200" dirty="0" smtClean="0">
                          <a:solidFill>
                            <a:schemeClr val="dk1"/>
                          </a:solidFill>
                          <a:latin typeface="Calibri" pitchFamily="34" charset="0"/>
                          <a:ea typeface="+mn-ea"/>
                          <a:cs typeface="+mn-cs"/>
                        </a:rPr>
                        <a:t>) na potrzeby modernizowanych energetycznie budynków wraz zastosowaniem systemów zarządzania energią.</a:t>
                      </a:r>
                    </a:p>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Ponadto, ponieważ warunkiem wstępnym realizacji takich inwestycji będzie przeprowadzenie właściwej oceny potrzeb i metod osiągnięcia oszczędności energii w sposób opłacalny, tak aby czynnikiem decydującym o wyborze takich inwestycji był najlepszy stosunek wykorzystania zasobów do osiągniętych rezultatów, obowiązkowym warunkiem poprzedzającym realizacje takich projektów będzie przeprowadzenie audytów energetycznych, które posłużą do weryfikacji faktycznych oszczędności energii oraz wynikających z nich wymiernych skutków finansowych</a:t>
                      </a:r>
                      <a:r>
                        <a:rPr lang="pl-PL" sz="1200" kern="1200" dirty="0" smtClean="0">
                          <a:solidFill>
                            <a:schemeClr val="dk1"/>
                          </a:solidFill>
                          <a:latin typeface="Calibri" pitchFamily="34" charset="0"/>
                          <a:ea typeface="+mn-ea"/>
                          <a:cs typeface="+mn-cs"/>
                        </a:rPr>
                        <a:t>.</a:t>
                      </a:r>
                      <a:endParaRPr lang="pl-PL" sz="1200" kern="1200" dirty="0" smtClean="0">
                        <a:solidFill>
                          <a:schemeClr val="dk1"/>
                        </a:solidFill>
                        <a:latin typeface="Calibri" pitchFamily="34" charset="0"/>
                        <a:ea typeface="+mn-ea"/>
                        <a:cs typeface="+mn-cs"/>
                      </a:endParaRPr>
                    </a:p>
                  </a:txBody>
                  <a:tcPr marL="72000" marR="72000" marT="36000" marB="36000">
                    <a:solidFill>
                      <a:schemeClr val="accent3">
                        <a:lumMod val="20000"/>
                        <a:lumOff val="80000"/>
                      </a:schemeClr>
                    </a:solidFill>
                  </a:tcPr>
                </a:tc>
              </a:tr>
            </a:tbl>
          </a:graphicData>
        </a:graphic>
      </p:graphicFrame>
      <p:grpSp>
        <p:nvGrpSpPr>
          <p:cNvPr id="6" name="Grupa 8"/>
          <p:cNvGrpSpPr/>
          <p:nvPr/>
        </p:nvGrpSpPr>
        <p:grpSpPr>
          <a:xfrm>
            <a:off x="378795" y="785794"/>
            <a:ext cx="8499181" cy="864096"/>
            <a:chOff x="137542" y="0"/>
            <a:chExt cx="8499181" cy="382671"/>
          </a:xfrm>
        </p:grpSpPr>
        <p:sp>
          <p:nvSpPr>
            <p:cNvPr id="10" name="Prostokąt zaokrąglony 9"/>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1" name="Prostokąt 10"/>
            <p:cNvSpPr/>
            <p:nvPr/>
          </p:nvSpPr>
          <p:spPr>
            <a:xfrm>
              <a:off x="156222" y="18680"/>
              <a:ext cx="8461821" cy="300212"/>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lang="pl-PL" sz="2000" b="1" dirty="0">
                  <a:solidFill>
                    <a:sysClr val="window" lastClr="FFFFFF"/>
                  </a:solidFill>
                  <a:latin typeface="Arial Narrow" pitchFamily="34" charset="0"/>
                </a:rPr>
                <a:t>: </a:t>
              </a:r>
              <a:r>
                <a:rPr lang="pl-PL" sz="2000" b="1" dirty="0" smtClean="0">
                  <a:solidFill>
                    <a:sysClr val="window" lastClr="FFFFFF"/>
                  </a:solidFill>
                  <a:latin typeface="Arial Narrow" pitchFamily="34" charset="0"/>
                </a:rPr>
                <a:t>Efektywność energetyczna w </a:t>
              </a:r>
              <a:r>
                <a:rPr lang="pl-PL" sz="2000" b="1" dirty="0">
                  <a:solidFill>
                    <a:sysClr val="window" lastClr="FFFFFF"/>
                  </a:solidFill>
                  <a:latin typeface="Arial Narrow" pitchFamily="34" charset="0"/>
                </a:rPr>
                <a:t>budynkach </a:t>
              </a:r>
              <a:r>
                <a:rPr lang="pl-PL" sz="2000" b="1" dirty="0" smtClean="0">
                  <a:solidFill>
                    <a:sysClr val="window" lastClr="FFFFFF"/>
                  </a:solidFill>
                  <a:latin typeface="Arial Narrow" pitchFamily="34" charset="0"/>
                </a:rPr>
                <a:t>użyteczności publicznej i sektorze </a:t>
              </a:r>
              <a:r>
                <a:rPr lang="pl-PL" sz="2000" b="1" dirty="0">
                  <a:solidFill>
                    <a:sysClr val="window" lastClr="FFFFFF"/>
                  </a:solidFill>
                  <a:latin typeface="Arial Narrow" pitchFamily="34" charset="0"/>
                </a:rPr>
                <a:t>mieszkaniowym </a:t>
              </a:r>
              <a:r>
                <a:rPr lang="pl-PL" sz="2000" b="1" dirty="0" smtClean="0">
                  <a:solidFill>
                    <a:sysClr val="window" lastClr="FFFFFF"/>
                  </a:solidFill>
                  <a:latin typeface="Arial Narrow" pitchFamily="34" charset="0"/>
                </a:rPr>
                <a:t>(PI 3.3)</a:t>
              </a:r>
              <a:endParaRPr lang="pl-PL" sz="2000" b="1" dirty="0">
                <a:solidFill>
                  <a:sysClr val="window" lastClr="FFFFFF"/>
                </a:solidFill>
                <a:latin typeface="Arial Narrow" pitchFamily="34" charset="0"/>
              </a:endParaRPr>
            </a:p>
          </p:txBody>
        </p:sp>
      </p:grpSp>
    </p:spTree>
    <p:extLst>
      <p:ext uri="{BB962C8B-B14F-4D97-AF65-F5344CB8AC3E}">
        <p14:creationId xmlns:p14="http://schemas.microsoft.com/office/powerpoint/2010/main" val="2266627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Regionalny Program Operacyjny Województwa Dolnośląskiego 2014 - 2020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aphicFrame>
        <p:nvGraphicFramePr>
          <p:cNvPr id="5" name="Tabela 4"/>
          <p:cNvGraphicFramePr>
            <a:graphicFrameLocks noGrp="1"/>
          </p:cNvGraphicFramePr>
          <p:nvPr>
            <p:extLst>
              <p:ext uri="{D42A27DB-BD31-4B8C-83A1-F6EECF244321}">
                <p14:modId xmlns:p14="http://schemas.microsoft.com/office/powerpoint/2010/main" val="2031874533"/>
              </p:ext>
            </p:extLst>
          </p:nvPr>
        </p:nvGraphicFramePr>
        <p:xfrm>
          <a:off x="416155" y="1290886"/>
          <a:ext cx="8499181" cy="2786186"/>
        </p:xfrm>
        <a:graphic>
          <a:graphicData uri="http://schemas.openxmlformats.org/drawingml/2006/table">
            <a:tbl>
              <a:tblPr>
                <a:effectLst/>
                <a:tableStyleId>{16D9F66E-5EB9-4882-86FB-DCBF35E3C3E4}</a:tableStyleId>
              </a:tblPr>
              <a:tblGrid>
                <a:gridCol w="8499181"/>
              </a:tblGrid>
              <a:tr h="2786186">
                <a:tc>
                  <a:txBody>
                    <a:bodyPr/>
                    <a:lstStyle/>
                    <a:p>
                      <a:pPr marL="266700" indent="-266700" algn="just">
                        <a:lnSpc>
                          <a:spcPct val="115000"/>
                        </a:lnSpc>
                        <a:spcAft>
                          <a:spcPts val="0"/>
                        </a:spcAft>
                        <a:buFont typeface="Wingdings" pitchFamily="2" charset="2"/>
                        <a:buChar char="§"/>
                      </a:pPr>
                      <a:r>
                        <a:rPr lang="pl-PL" sz="1200" dirty="0">
                          <a:latin typeface="Calibri" pitchFamily="34" charset="0"/>
                          <a:ea typeface="Calibri"/>
                          <a:cs typeface="Times New Roman"/>
                        </a:rPr>
                        <a:t>Wspierane będą wyłącznie przedsięwzięcia wynikające z planów gospodarki niskoemisyjnej (zgodne z tym dokumentem strategicznym), prowadzące do obniżenia emisji zanieczyszczeń do powietrza </a:t>
                      </a:r>
                      <a:r>
                        <a:rPr lang="pl-PL" sz="1200" dirty="0" smtClean="0">
                          <a:latin typeface="Calibri" pitchFamily="34" charset="0"/>
                          <a:ea typeface="Calibri"/>
                          <a:cs typeface="Times New Roman"/>
                        </a:rPr>
                        <a:t>(związanych</a:t>
                      </a:r>
                      <a:r>
                        <a:rPr lang="pl-PL" sz="1200" baseline="0" dirty="0" smtClean="0">
                          <a:latin typeface="Calibri" pitchFamily="34" charset="0"/>
                          <a:ea typeface="Calibri"/>
                          <a:cs typeface="Times New Roman"/>
                        </a:rPr>
                        <a:t> głównie z </a:t>
                      </a:r>
                      <a:r>
                        <a:rPr lang="pl-PL" sz="1200" dirty="0" smtClean="0">
                          <a:latin typeface="Calibri" pitchFamily="34" charset="0"/>
                          <a:ea typeface="Calibri"/>
                          <a:cs typeface="Times New Roman"/>
                        </a:rPr>
                        <a:t>niską emisją) </a:t>
                      </a:r>
                      <a:r>
                        <a:rPr lang="pl-PL" sz="1200" dirty="0">
                          <a:latin typeface="Calibri" pitchFamily="34" charset="0"/>
                          <a:ea typeface="Calibri"/>
                          <a:cs typeface="Times New Roman"/>
                        </a:rPr>
                        <a:t>szczególnie na obszarach, gdzie stwierdzono przekroczenia standardów jakości </a:t>
                      </a:r>
                      <a:r>
                        <a:rPr lang="pl-PL" sz="1200" dirty="0" smtClean="0">
                          <a:latin typeface="Calibri" pitchFamily="34" charset="0"/>
                          <a:ea typeface="Calibri"/>
                          <a:cs typeface="Times New Roman"/>
                        </a:rPr>
                        <a:t>powietrza. W </a:t>
                      </a:r>
                      <a:r>
                        <a:rPr lang="pl-PL" sz="1200" dirty="0">
                          <a:latin typeface="Calibri" pitchFamily="34" charset="0"/>
                          <a:ea typeface="Calibri"/>
                          <a:cs typeface="Times New Roman"/>
                        </a:rPr>
                        <a:t>tym celu wsparciem objęte będą m.in. projekty związane ze zrównoważoną mobilnością miejską i podmiejską dotyczące zakupu niskoemisyjnego taboru szynowego </a:t>
                      </a:r>
                      <a:r>
                        <a:rPr lang="pl-PL" sz="1200" dirty="0" smtClean="0">
                          <a:latin typeface="Calibri" pitchFamily="34" charset="0"/>
                          <a:ea typeface="Calibri"/>
                          <a:cs typeface="Times New Roman"/>
                        </a:rPr>
                        <a:t>i </a:t>
                      </a:r>
                      <a:r>
                        <a:rPr lang="pl-PL" sz="1200" dirty="0">
                          <a:latin typeface="Calibri" pitchFamily="34" charset="0"/>
                          <a:ea typeface="Calibri"/>
                          <a:cs typeface="Times New Roman"/>
                        </a:rPr>
                        <a:t>autobusowego dla połączeń miejskich i podmiejskich a także inwestycje ograniczające indywidualny ruch zmotoryzowany w centrach miast np. </a:t>
                      </a:r>
                      <a:r>
                        <a:rPr lang="pl-PL" sz="1200" dirty="0" err="1">
                          <a:latin typeface="Calibri" pitchFamily="34" charset="0"/>
                          <a:ea typeface="Calibri"/>
                          <a:cs typeface="Times New Roman"/>
                        </a:rPr>
                        <a:t>P&amp;R</a:t>
                      </a:r>
                      <a:r>
                        <a:rPr lang="pl-PL" sz="1200" dirty="0">
                          <a:latin typeface="Calibri" pitchFamily="34" charset="0"/>
                          <a:ea typeface="Calibri"/>
                          <a:cs typeface="Times New Roman"/>
                        </a:rPr>
                        <a:t>, zintegrowane centra przesiadkowe, wspólny bilet, drogi rowerowe, ciągi piesze, itp. Ponadto inwestycje związane </a:t>
                      </a:r>
                      <a:r>
                        <a:rPr lang="pl-PL" sz="1200" dirty="0" smtClean="0">
                          <a:latin typeface="Calibri" pitchFamily="34" charset="0"/>
                          <a:ea typeface="Calibri"/>
                          <a:cs typeface="Times New Roman"/>
                        </a:rPr>
                        <a:t>z </a:t>
                      </a:r>
                      <a:r>
                        <a:rPr lang="pl-PL" sz="1200" dirty="0">
                          <a:latin typeface="Calibri" pitchFamily="34" charset="0"/>
                          <a:ea typeface="Calibri"/>
                          <a:cs typeface="Times New Roman"/>
                        </a:rPr>
                        <a:t>energooszczędnym oświetleniem miejskim oraz  systemami zarządzania ruchem i energią. </a:t>
                      </a:r>
                      <a:r>
                        <a:rPr lang="pl-PL" sz="1200" dirty="0" smtClean="0">
                          <a:latin typeface="Calibri" pitchFamily="34" charset="0"/>
                          <a:ea typeface="Calibri"/>
                          <a:cs typeface="Times New Roman"/>
                        </a:rPr>
                        <a:t>W </a:t>
                      </a:r>
                      <a:r>
                        <a:rPr lang="pl-PL" sz="1200" dirty="0">
                          <a:latin typeface="Calibri" pitchFamily="34" charset="0"/>
                          <a:ea typeface="Calibri"/>
                          <a:cs typeface="Times New Roman"/>
                        </a:rPr>
                        <a:t>ramach priorytetu możliwe do realizacji będą również, w ograniczonym zakresie, publiczne inwestycje w zakresie budownictwa pasywnego w budynkach użyteczności </a:t>
                      </a:r>
                      <a:r>
                        <a:rPr lang="pl-PL" sz="1200" dirty="0" smtClean="0">
                          <a:latin typeface="Calibri" pitchFamily="34" charset="0"/>
                          <a:ea typeface="Calibri"/>
                          <a:cs typeface="Times New Roman"/>
                        </a:rPr>
                        <a:t>publicznej.</a:t>
                      </a:r>
                    </a:p>
                    <a:p>
                      <a:pPr marL="266700" indent="-266700" algn="just">
                        <a:lnSpc>
                          <a:spcPct val="115000"/>
                        </a:lnSpc>
                        <a:spcAft>
                          <a:spcPts val="0"/>
                        </a:spcAft>
                        <a:buFont typeface="Wingdings" pitchFamily="2" charset="2"/>
                        <a:buChar char="§"/>
                      </a:pPr>
                      <a:r>
                        <a:rPr lang="pl-PL" sz="1200" kern="1200" dirty="0" smtClean="0">
                          <a:solidFill>
                            <a:schemeClr val="dk1"/>
                          </a:solidFill>
                          <a:latin typeface="Calibri" pitchFamily="34" charset="0"/>
                          <a:ea typeface="+mn-ea"/>
                          <a:cs typeface="+mn-cs"/>
                        </a:rPr>
                        <a:t>Wsparcie dla transportu publicznego w przypadku miast wojewódzkich i ich obszarów funkcjonalnych związane ze zrównoważoną mobilnością miejską, realizowane będzie poprzez projekty dotyczące budowy, przebudowy infrastruktury transportu publicznego, w celu ograniczania ruchu drogowego w centrach miast, stanowiące uzupełnienie infrastruktury finansowanej planowanej do realizacji z poziomu krajowego</a:t>
                      </a:r>
                      <a:r>
                        <a:rPr lang="pl-PL" sz="1200" kern="1200" dirty="0" smtClean="0">
                          <a:solidFill>
                            <a:schemeClr val="dk1"/>
                          </a:solidFill>
                          <a:latin typeface="Calibri" pitchFamily="34" charset="0"/>
                          <a:ea typeface="+mn-ea"/>
                          <a:cs typeface="+mn-cs"/>
                        </a:rPr>
                        <a:t>.</a:t>
                      </a:r>
                      <a:endParaRPr lang="pl-PL" sz="1200" kern="1200" dirty="0" smtClean="0">
                        <a:solidFill>
                          <a:schemeClr val="dk1"/>
                        </a:solidFill>
                        <a:latin typeface="Calibri" pitchFamily="34" charset="0"/>
                        <a:ea typeface="+mn-ea"/>
                        <a:cs typeface="+mn-cs"/>
                      </a:endParaRPr>
                    </a:p>
                  </a:txBody>
                  <a:tcPr marL="90170" marR="90170" marT="0" marB="0">
                    <a:solidFill>
                      <a:schemeClr val="accent3">
                        <a:lumMod val="20000"/>
                        <a:lumOff val="80000"/>
                      </a:schemeClr>
                    </a:solidFill>
                  </a:tcPr>
                </a:tc>
              </a:tr>
            </a:tbl>
          </a:graphicData>
        </a:graphic>
      </p:graphicFrame>
      <p:grpSp>
        <p:nvGrpSpPr>
          <p:cNvPr id="6" name="Grupa 8"/>
          <p:cNvGrpSpPr/>
          <p:nvPr/>
        </p:nvGrpSpPr>
        <p:grpSpPr>
          <a:xfrm>
            <a:off x="388123" y="692696"/>
            <a:ext cx="8517884" cy="582884"/>
            <a:chOff x="156222" y="-4531"/>
            <a:chExt cx="8517884" cy="387202"/>
          </a:xfrm>
        </p:grpSpPr>
        <p:sp>
          <p:nvSpPr>
            <p:cNvPr id="10" name="Prostokąt zaokrąglony 9"/>
            <p:cNvSpPr/>
            <p:nvPr/>
          </p:nvSpPr>
          <p:spPr>
            <a:xfrm>
              <a:off x="174925" y="-4531"/>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1" name="Prostokąt 10"/>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sz="2000" b="1" dirty="0">
                  <a:solidFill>
                    <a:sysClr val="window" lastClr="FFFFFF"/>
                  </a:solidFill>
                  <a:latin typeface="Arial Narrow" pitchFamily="34" charset="0"/>
                </a:rPr>
                <a:t>Priorytet </a:t>
              </a:r>
              <a:r>
                <a:rPr lang="pl-PL" sz="2000" b="1" dirty="0" smtClean="0">
                  <a:solidFill>
                    <a:sysClr val="window" lastClr="FFFFFF"/>
                  </a:solidFill>
                  <a:latin typeface="Arial Narrow" pitchFamily="34" charset="0"/>
                </a:rPr>
                <a:t>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a:solidFill>
                    <a:sysClr val="window" lastClr="FFFFFF"/>
                  </a:solidFill>
                  <a:latin typeface="Arial Narrow" pitchFamily="34" charset="0"/>
                </a:rPr>
                <a:t>Wdrażanie </a:t>
              </a:r>
              <a:r>
                <a:rPr lang="pl-PL" sz="2000" b="1" dirty="0" smtClean="0">
                  <a:solidFill>
                    <a:sysClr val="window" lastClr="FFFFFF"/>
                  </a:solidFill>
                  <a:latin typeface="Arial Narrow" pitchFamily="34" charset="0"/>
                </a:rPr>
                <a:t>strategii </a:t>
              </a:r>
              <a:r>
                <a:rPr lang="pl-PL" sz="2000" b="1" dirty="0">
                  <a:solidFill>
                    <a:sysClr val="window" lastClr="FFFFFF"/>
                  </a:solidFill>
                  <a:latin typeface="Arial Narrow" pitchFamily="34" charset="0"/>
                </a:rPr>
                <a:t>n</a:t>
              </a:r>
              <a:r>
                <a:rPr lang="pl-PL" sz="2000" b="1" dirty="0" smtClean="0">
                  <a:solidFill>
                    <a:sysClr val="window" lastClr="FFFFFF"/>
                  </a:solidFill>
                  <a:latin typeface="Arial Narrow" pitchFamily="34" charset="0"/>
                </a:rPr>
                <a:t>iskoemisyjnych (PI 3.4)</a:t>
              </a:r>
              <a:endParaRPr lang="pl-PL" sz="2000" b="1" dirty="0">
                <a:solidFill>
                  <a:sysClr val="window" lastClr="FFFFFF"/>
                </a:solidFill>
                <a:latin typeface="Arial Narrow" pitchFamily="34" charset="0"/>
              </a:endParaRPr>
            </a:p>
          </p:txBody>
        </p:sp>
      </p:grpSp>
      <p:grpSp>
        <p:nvGrpSpPr>
          <p:cNvPr id="8" name="Grupa 8"/>
          <p:cNvGrpSpPr/>
          <p:nvPr/>
        </p:nvGrpSpPr>
        <p:grpSpPr>
          <a:xfrm>
            <a:off x="378795" y="4149080"/>
            <a:ext cx="8499181" cy="576064"/>
            <a:chOff x="137542" y="0"/>
            <a:chExt cx="8499181" cy="382671"/>
          </a:xfrm>
        </p:grpSpPr>
        <p:sp>
          <p:nvSpPr>
            <p:cNvPr id="9" name="Prostokąt zaokrąglony 8"/>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2" name="Prostokąt 11"/>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sz="2000" b="1" dirty="0">
                  <a:solidFill>
                    <a:sysClr val="window" lastClr="FFFFFF"/>
                  </a:solidFill>
                  <a:latin typeface="Arial Narrow" pitchFamily="34" charset="0"/>
                </a:rPr>
                <a:t>Priorytet </a:t>
              </a:r>
              <a:r>
                <a:rPr lang="pl-PL" sz="2000" b="1" dirty="0" smtClean="0">
                  <a:solidFill>
                    <a:sysClr val="window" lastClr="FFFFFF"/>
                  </a:solidFill>
                  <a:latin typeface="Arial Narrow" pitchFamily="34" charset="0"/>
                </a:rPr>
                <a:t>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Wysokosprawna</a:t>
              </a:r>
              <a:r>
                <a:rPr kumimoji="0" lang="pl-PL" sz="2000" b="1" i="0" u="none" strike="noStrike" kern="1200" cap="none" spc="0" normalizeH="0" noProof="0" dirty="0" smtClean="0">
                  <a:ln>
                    <a:noFill/>
                  </a:ln>
                  <a:solidFill>
                    <a:sysClr val="window" lastClr="FFFFFF"/>
                  </a:solidFill>
                  <a:effectLst/>
                  <a:uLnTx/>
                  <a:uFillTx/>
                  <a:latin typeface="Arial Narrow" pitchFamily="34" charset="0"/>
                </a:rPr>
                <a:t> </a:t>
              </a:r>
              <a:r>
                <a:rPr kumimoji="0" lang="pl-PL" sz="2000" b="1" i="0" u="none" strike="noStrike" kern="1200" cap="none" spc="0" normalizeH="0" noProof="0" dirty="0" err="1" smtClean="0">
                  <a:ln>
                    <a:noFill/>
                  </a:ln>
                  <a:solidFill>
                    <a:sysClr val="window" lastClr="FFFFFF"/>
                  </a:solidFill>
                  <a:effectLst/>
                  <a:uLnTx/>
                  <a:uFillTx/>
                  <a:latin typeface="Arial Narrow" pitchFamily="34" charset="0"/>
                </a:rPr>
                <a:t>kogeneracja</a:t>
              </a:r>
              <a:r>
                <a:rPr kumimoji="0" lang="pl-PL" sz="2000" b="1" i="0" u="none" strike="noStrike" kern="1200" cap="none" spc="0" normalizeH="0" noProof="0" dirty="0" smtClean="0">
                  <a:ln>
                    <a:noFill/>
                  </a:ln>
                  <a:solidFill>
                    <a:sysClr val="window" lastClr="FFFFFF"/>
                  </a:solidFill>
                  <a:effectLst/>
                  <a:uLnTx/>
                  <a:uFillTx/>
                  <a:latin typeface="Arial Narrow" pitchFamily="34" charset="0"/>
                </a:rPr>
                <a:t> </a:t>
              </a:r>
              <a:r>
                <a:rPr lang="pl-PL" sz="2000" b="1" dirty="0" smtClean="0">
                  <a:solidFill>
                    <a:sysClr val="window" lastClr="FFFFFF"/>
                  </a:solidFill>
                  <a:latin typeface="Arial Narrow" pitchFamily="34" charset="0"/>
                </a:rPr>
                <a:t>(PI 3.5)</a:t>
              </a:r>
              <a:endParaRPr lang="pl-PL" sz="2000" b="1" dirty="0">
                <a:solidFill>
                  <a:sysClr val="window" lastClr="FFFFFF"/>
                </a:solidFill>
                <a:latin typeface="Arial Narrow" pitchFamily="34" charset="0"/>
              </a:endParaRPr>
            </a:p>
          </p:txBody>
        </p:sp>
      </p:grpSp>
      <p:graphicFrame>
        <p:nvGraphicFramePr>
          <p:cNvPr id="13" name="Tabela 12"/>
          <p:cNvGraphicFramePr>
            <a:graphicFrameLocks noGrp="1"/>
          </p:cNvGraphicFramePr>
          <p:nvPr>
            <p:extLst>
              <p:ext uri="{D42A27DB-BD31-4B8C-83A1-F6EECF244321}">
                <p14:modId xmlns:p14="http://schemas.microsoft.com/office/powerpoint/2010/main" val="3016518478"/>
              </p:ext>
            </p:extLst>
          </p:nvPr>
        </p:nvGraphicFramePr>
        <p:xfrm>
          <a:off x="397646" y="4869160"/>
          <a:ext cx="8452298" cy="720080"/>
        </p:xfrm>
        <a:graphic>
          <a:graphicData uri="http://schemas.openxmlformats.org/drawingml/2006/table">
            <a:tbl>
              <a:tblPr>
                <a:tableStyleId>{16D9F66E-5EB9-4882-86FB-DCBF35E3C3E4}</a:tableStyleId>
              </a:tblPr>
              <a:tblGrid>
                <a:gridCol w="8452298"/>
              </a:tblGrid>
              <a:tr h="720080">
                <a:tc>
                  <a:txBody>
                    <a:bodyPr/>
                    <a:lstStyle/>
                    <a:p>
                      <a:pPr marL="171450" indent="-171450" algn="just">
                        <a:lnSpc>
                          <a:spcPct val="115000"/>
                        </a:lnSpc>
                        <a:spcAft>
                          <a:spcPts val="0"/>
                        </a:spcAft>
                        <a:buFont typeface="Wingdings" panose="05000000000000000000" pitchFamily="2" charset="2"/>
                        <a:buChar char="§"/>
                      </a:pPr>
                      <a:r>
                        <a:rPr lang="pl-PL" sz="1200" kern="1200" dirty="0" smtClean="0">
                          <a:solidFill>
                            <a:schemeClr val="dk1"/>
                          </a:solidFill>
                          <a:latin typeface="Calibri" panose="020F0502020204030204" pitchFamily="34" charset="0"/>
                          <a:ea typeface="+mn-ea"/>
                          <a:cs typeface="+mn-cs"/>
                        </a:rPr>
                        <a:t>Wspierane </a:t>
                      </a:r>
                      <a:r>
                        <a:rPr lang="pl-PL" sz="1200" kern="1200" dirty="0" smtClean="0">
                          <a:solidFill>
                            <a:schemeClr val="dk1"/>
                          </a:solidFill>
                          <a:latin typeface="Calibri" panose="020F0502020204030204" pitchFamily="34" charset="0"/>
                          <a:ea typeface="+mn-ea"/>
                          <a:cs typeface="+mn-cs"/>
                        </a:rPr>
                        <a:t>będą przedsięwzięcia dotyczące budowy lub przebudowy jednostek wytwarzania energii elektrycznej i ciepła w wysokosprawnej </a:t>
                      </a:r>
                      <a:r>
                        <a:rPr lang="pl-PL" sz="1200" kern="1200" dirty="0" smtClean="0">
                          <a:solidFill>
                            <a:schemeClr val="dk1"/>
                          </a:solidFill>
                          <a:latin typeface="Calibri" panose="020F0502020204030204" pitchFamily="34" charset="0"/>
                          <a:ea typeface="+mn-ea"/>
                          <a:cs typeface="+mn-cs"/>
                        </a:rPr>
                        <a:t>kogeneracji i </a:t>
                      </a:r>
                      <a:r>
                        <a:rPr lang="pl-PL" sz="1200" kern="1200" dirty="0" err="1" smtClean="0">
                          <a:solidFill>
                            <a:schemeClr val="dk1"/>
                          </a:solidFill>
                          <a:latin typeface="Calibri" panose="020F0502020204030204" pitchFamily="34" charset="0"/>
                          <a:ea typeface="+mn-ea"/>
                          <a:cs typeface="+mn-cs"/>
                        </a:rPr>
                        <a:t>trigeneracji</a:t>
                      </a:r>
                      <a:r>
                        <a:rPr lang="pl-PL" sz="1200" kern="1200" baseline="0" dirty="0" smtClean="0">
                          <a:solidFill>
                            <a:schemeClr val="dk1"/>
                          </a:solidFill>
                          <a:latin typeface="Calibri" panose="020F0502020204030204" pitchFamily="34" charset="0"/>
                          <a:ea typeface="+mn-ea"/>
                          <a:cs typeface="+mn-cs"/>
                        </a:rPr>
                        <a:t> </a:t>
                      </a:r>
                      <a:r>
                        <a:rPr lang="pl-PL" sz="1200" kern="1200" dirty="0" smtClean="0">
                          <a:solidFill>
                            <a:schemeClr val="dk1"/>
                          </a:solidFill>
                          <a:latin typeface="Calibri" panose="020F0502020204030204" pitchFamily="34" charset="0"/>
                          <a:ea typeface="+mn-ea"/>
                          <a:cs typeface="+mn-cs"/>
                        </a:rPr>
                        <a:t>(również</a:t>
                      </a:r>
                      <a:r>
                        <a:rPr lang="pl-PL" sz="1200" kern="1200" baseline="0" dirty="0" smtClean="0">
                          <a:solidFill>
                            <a:schemeClr val="dk1"/>
                          </a:solidFill>
                          <a:latin typeface="Calibri" panose="020F0502020204030204" pitchFamily="34" charset="0"/>
                          <a:ea typeface="+mn-ea"/>
                          <a:cs typeface="+mn-cs"/>
                        </a:rPr>
                        <a:t> </a:t>
                      </a:r>
                      <a:r>
                        <a:rPr lang="pl-PL" sz="1200" kern="1200" dirty="0" smtClean="0">
                          <a:solidFill>
                            <a:schemeClr val="dk1"/>
                          </a:solidFill>
                          <a:latin typeface="Calibri" panose="020F0502020204030204" pitchFamily="34" charset="0"/>
                          <a:ea typeface="+mn-ea"/>
                          <a:cs typeface="+mn-cs"/>
                        </a:rPr>
                        <a:t>wykorzystujące OŹE) wraz z niezbędnymi przyłączeniami, jak również działania mające na celu zastąpienie istniejących jednostek wytwarzania energii, jednostkami w wysokosprawnej kogeneracji i </a:t>
                      </a:r>
                      <a:r>
                        <a:rPr lang="pl-PL" sz="1200" kern="1200" dirty="0" err="1" smtClean="0">
                          <a:solidFill>
                            <a:schemeClr val="dk1"/>
                          </a:solidFill>
                          <a:latin typeface="Calibri" panose="020F0502020204030204" pitchFamily="34" charset="0"/>
                          <a:ea typeface="+mn-ea"/>
                          <a:cs typeface="+mn-cs"/>
                        </a:rPr>
                        <a:t>trigeneracji</a:t>
                      </a:r>
                      <a:r>
                        <a:rPr lang="pl-PL" sz="1200" kern="1200" dirty="0" smtClean="0">
                          <a:solidFill>
                            <a:schemeClr val="dk1"/>
                          </a:solidFill>
                          <a:latin typeface="Calibri" panose="020F0502020204030204" pitchFamily="34" charset="0"/>
                          <a:ea typeface="+mn-ea"/>
                          <a:cs typeface="+mn-cs"/>
                        </a:rPr>
                        <a:t>.</a:t>
                      </a:r>
                      <a:endParaRPr lang="pl-PL" sz="1200" dirty="0">
                        <a:effectLst/>
                        <a:latin typeface="Calibri" panose="020F0502020204030204" pitchFamily="34" charset="0"/>
                        <a:ea typeface="Calibri"/>
                        <a:cs typeface="Times New Roman"/>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3112104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6000" r="-16000"/>
          </a:stretch>
        </a:blipFill>
        <a:effectLst/>
      </p:bgPr>
    </p:bg>
    <p:spTree>
      <p:nvGrpSpPr>
        <p:cNvPr id="1" name=""/>
        <p:cNvGrpSpPr/>
        <p:nvPr/>
      </p:nvGrpSpPr>
      <p:grpSpPr>
        <a:xfrm>
          <a:off x="0" y="0"/>
          <a:ext cx="0" cy="0"/>
          <a:chOff x="0" y="0"/>
          <a:chExt cx="0" cy="0"/>
        </a:xfrm>
      </p:grpSpPr>
      <p:sp>
        <p:nvSpPr>
          <p:cNvPr id="34" name="Symbol zastępczy numeru slajdu 4"/>
          <p:cNvSpPr txBox="1">
            <a:spLocks/>
          </p:cNvSpPr>
          <p:nvPr/>
        </p:nvSpPr>
        <p:spPr>
          <a:xfrm>
            <a:off x="142875" y="6286500"/>
            <a:ext cx="2305050" cy="365125"/>
          </a:xfrm>
          <a:prstGeom prst="rect">
            <a:avLst/>
          </a:prstGeom>
        </p:spPr>
        <p:txBody>
          <a:bodyPr anchor="ctr"/>
          <a:lstStyle/>
          <a:p>
            <a:pPr>
              <a:defRPr/>
            </a:pPr>
            <a:fld id="{2DF09AB0-D919-47D2-AB35-42BA566BCAD8}" type="slidenum">
              <a:rPr lang="pl-PL" sz="1600" b="1">
                <a:solidFill>
                  <a:prstClr val="black">
                    <a:tint val="75000"/>
                  </a:prstClr>
                </a:solidFill>
              </a:rPr>
              <a:pPr>
                <a:defRPr/>
              </a:pPr>
              <a:t>24</a:t>
            </a:fld>
            <a:endParaRPr lang="pl-PL" sz="1600" b="1" dirty="0">
              <a:solidFill>
                <a:prstClr val="black">
                  <a:tint val="75000"/>
                </a:prstClr>
              </a:solidFill>
            </a:endParaRPr>
          </a:p>
        </p:txBody>
      </p:sp>
      <p:sp>
        <p:nvSpPr>
          <p:cNvPr id="5" name="Tytuł 1"/>
          <p:cNvSpPr txBox="1">
            <a:spLocks/>
          </p:cNvSpPr>
          <p:nvPr/>
        </p:nvSpPr>
        <p:spPr>
          <a:xfrm>
            <a:off x="285750" y="1125538"/>
            <a:ext cx="8501063" cy="4679950"/>
          </a:xfrm>
          <a:prstGeom prst="rect">
            <a:avLst/>
          </a:prstGeom>
        </p:spPr>
        <p:txBody>
          <a:bodyPr anchor="ctr"/>
          <a:lstStyle/>
          <a:p>
            <a:pPr algn="ctr">
              <a:lnSpc>
                <a:spcPts val="5800"/>
              </a:lnSpc>
              <a:spcBef>
                <a:spcPct val="0"/>
              </a:spcBef>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endParaRPr>
          </a:p>
        </p:txBody>
      </p:sp>
      <p:sp>
        <p:nvSpPr>
          <p:cNvPr id="6" name="Tytuł 1"/>
          <p:cNvSpPr txBox="1">
            <a:spLocks/>
          </p:cNvSpPr>
          <p:nvPr/>
        </p:nvSpPr>
        <p:spPr bwMode="auto">
          <a:xfrm>
            <a:off x="395536" y="188640"/>
            <a:ext cx="8497888" cy="431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82880"/>
            <a:r>
              <a:rPr lang="pl-PL" sz="1800" cap="all" smtClean="0">
                <a:ln w="0"/>
                <a:solidFill>
                  <a:prstClr val="black"/>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Regionalny Program Operacyjny Województwa Dolnośląskiego 2014 - 2020</a:t>
            </a:r>
            <a:endParaRPr lang="pl-PL" sz="1800" cap="all" dirty="0">
              <a:ln w="0"/>
              <a:solidFill>
                <a:prstClr val="black"/>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8" name="Obraz 5"/>
          <p:cNvPicPr>
            <a:picLocks noChangeAspect="1"/>
          </p:cNvPicPr>
          <p:nvPr/>
        </p:nvPicPr>
        <p:blipFill>
          <a:blip r:embed="rId4" cstate="print"/>
          <a:srcRect/>
          <a:stretch>
            <a:fillRect/>
          </a:stretch>
        </p:blipFill>
        <p:spPr bwMode="auto">
          <a:xfrm>
            <a:off x="107950" y="6237288"/>
            <a:ext cx="1425575" cy="488950"/>
          </a:xfrm>
          <a:prstGeom prst="rect">
            <a:avLst/>
          </a:prstGeom>
          <a:noFill/>
          <a:ln w="9525">
            <a:noFill/>
            <a:miter lim="800000"/>
            <a:headEnd/>
            <a:tailEnd/>
          </a:ln>
        </p:spPr>
      </p:pic>
      <p:grpSp>
        <p:nvGrpSpPr>
          <p:cNvPr id="9" name="Grupa 12"/>
          <p:cNvGrpSpPr/>
          <p:nvPr/>
        </p:nvGrpSpPr>
        <p:grpSpPr>
          <a:xfrm>
            <a:off x="395536" y="908720"/>
            <a:ext cx="8499181" cy="792088"/>
            <a:chOff x="137542" y="0"/>
            <a:chExt cx="8499181" cy="382671"/>
          </a:xfrm>
        </p:grpSpPr>
        <p:sp>
          <p:nvSpPr>
            <p:cNvPr id="10" name="Prostokąt zaokrąglony 9"/>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1" name="Prostokąt 10"/>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kumimoji="0" lang="pl-PL" sz="2800" b="1" i="0" u="none" strike="noStrike" kern="1200" cap="none" spc="0" normalizeH="0" baseline="0" noProof="0" dirty="0" smtClean="0">
                  <a:ln>
                    <a:noFill/>
                  </a:ln>
                  <a:solidFill>
                    <a:sysClr val="window" lastClr="FFFFFF"/>
                  </a:solidFill>
                  <a:effectLst/>
                  <a:uLnTx/>
                  <a:uFillTx/>
                  <a:latin typeface="Arial Narrow" pitchFamily="34" charset="0"/>
                </a:rPr>
                <a:t>Oś Priorytetowa 4: </a:t>
              </a:r>
              <a:r>
                <a:rPr lang="pl-PL" sz="2800" b="1" dirty="0" smtClean="0">
                  <a:solidFill>
                    <a:sysClr val="window" lastClr="FFFFFF"/>
                  </a:solidFill>
                  <a:latin typeface="Arial Narrow" pitchFamily="34" charset="0"/>
                </a:rPr>
                <a:t>ŚRODOWISKO I ZASOBY </a:t>
              </a:r>
              <a:endParaRPr kumimoji="0" lang="pl-PL" sz="2800" b="0" i="0" u="none" strike="noStrike" kern="1200" cap="none" spc="0" normalizeH="0" baseline="0" noProof="0" dirty="0">
                <a:ln>
                  <a:noFill/>
                </a:ln>
                <a:solidFill>
                  <a:sysClr val="window" lastClr="FFFFFF"/>
                </a:solidFill>
                <a:effectLst/>
                <a:uLnTx/>
                <a:uFillTx/>
                <a:latin typeface="Arial Narrow" pitchFamily="34" charset="0"/>
              </a:endParaRPr>
            </a:p>
          </p:txBody>
        </p:sp>
      </p:grpSp>
    </p:spTree>
    <p:extLst>
      <p:ext uri="{BB962C8B-B14F-4D97-AF65-F5344CB8AC3E}">
        <p14:creationId xmlns:p14="http://schemas.microsoft.com/office/powerpoint/2010/main" val="125548361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Regionalny Program Operacyjny Województwa Dolnośląskiego 2014 - 2020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5" name="Grupa 12"/>
          <p:cNvGrpSpPr/>
          <p:nvPr/>
        </p:nvGrpSpPr>
        <p:grpSpPr>
          <a:xfrm>
            <a:off x="395536" y="692696"/>
            <a:ext cx="8499181" cy="504056"/>
            <a:chOff x="137542" y="0"/>
            <a:chExt cx="8499181" cy="382671"/>
          </a:xfrm>
        </p:grpSpPr>
        <p:sp>
          <p:nvSpPr>
            <p:cNvPr id="14" name="Prostokąt zaokrąglony 13"/>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ysClr val="window" lastClr="FFFFFF"/>
                  </a:solidFill>
                  <a:latin typeface="Arial Narrow" pitchFamily="34" charset="0"/>
                </a:rPr>
                <a:t>Gospodarka odpadami (PI 4.1)</a:t>
              </a:r>
              <a:endParaRPr lang="pl-PL" sz="2000" b="1" dirty="0">
                <a:solidFill>
                  <a:sysClr val="window" lastClr="FFFFFF"/>
                </a:solidFill>
                <a:latin typeface="Arial Narrow"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130327260"/>
              </p:ext>
            </p:extLst>
          </p:nvPr>
        </p:nvGraphicFramePr>
        <p:xfrm>
          <a:off x="414216" y="1268760"/>
          <a:ext cx="8461821" cy="2088232"/>
        </p:xfrm>
        <a:graphic>
          <a:graphicData uri="http://schemas.openxmlformats.org/drawingml/2006/table">
            <a:tbl>
              <a:tblPr>
                <a:tableStyleId>{16D9F66E-5EB9-4882-86FB-DCBF35E3C3E4}</a:tableStyleId>
              </a:tblPr>
              <a:tblGrid>
                <a:gridCol w="8461821"/>
              </a:tblGrid>
              <a:tr h="2088232">
                <a:tc>
                  <a:txBody>
                    <a:bodyPr/>
                    <a:lstStyle/>
                    <a:p>
                      <a:pPr marL="180975" indent="-180975" algn="just">
                        <a:buFont typeface="Arial" pitchFamily="34" charset="0"/>
                        <a:buChar char="•"/>
                      </a:pPr>
                      <a:r>
                        <a:rPr lang="pl-PL" sz="1200" kern="1200" dirty="0" smtClean="0">
                          <a:solidFill>
                            <a:schemeClr val="dk1"/>
                          </a:solidFill>
                          <a:latin typeface="Calibri" pitchFamily="34" charset="0"/>
                          <a:ea typeface="+mn-ea"/>
                          <a:cs typeface="+mn-cs"/>
                        </a:rPr>
                        <a:t>Wspierane </a:t>
                      </a:r>
                      <a:r>
                        <a:rPr lang="pl-PL" sz="1200" kern="1200" dirty="0" smtClean="0">
                          <a:solidFill>
                            <a:schemeClr val="dk1"/>
                          </a:solidFill>
                          <a:latin typeface="Calibri" pitchFamily="34" charset="0"/>
                          <a:ea typeface="+mn-ea"/>
                          <a:cs typeface="+mn-cs"/>
                        </a:rPr>
                        <a:t>będą przedsięwzięcia dotyczące rozwoju niezbędnej infrastruktury służącej zagospodarowaniu odpadów komunalnych (z wyłączeniem budowy i rozbudowy składowisk) w regionach gospodarki odpadami, w których nie przewidziano komponentu dot. ich termicznego przekształcania.</a:t>
                      </a:r>
                    </a:p>
                    <a:p>
                      <a:pPr marL="180975" indent="-180975" algn="just">
                        <a:buFont typeface="Arial" pitchFamily="34" charset="0"/>
                        <a:buChar char="•"/>
                      </a:pPr>
                      <a:r>
                        <a:rPr lang="pl-PL" sz="1200" kern="1200" dirty="0" smtClean="0">
                          <a:solidFill>
                            <a:schemeClr val="dk1"/>
                          </a:solidFill>
                          <a:latin typeface="Calibri" pitchFamily="34" charset="0"/>
                          <a:ea typeface="+mn-ea"/>
                          <a:cs typeface="+mn-cs"/>
                        </a:rPr>
                        <a:t>Dofinansowanie będą mogły uzyskać przedsięwzięcia z zakresu rozwoju instalacji do przetwarzania odpadów oraz innych elementów systemu gospodarowania odpadami, niezbędnych do jego prawidłowego funkcjonowania.</a:t>
                      </a:r>
                    </a:p>
                    <a:p>
                      <a:pPr marL="180975" indent="-180975" algn="just">
                        <a:buFont typeface="Arial" pitchFamily="34" charset="0"/>
                        <a:buChar char="•"/>
                      </a:pPr>
                      <a:r>
                        <a:rPr lang="pl-PL" sz="1200" kern="1200" dirty="0" smtClean="0">
                          <a:solidFill>
                            <a:schemeClr val="dk1"/>
                          </a:solidFill>
                          <a:latin typeface="Calibri" pitchFamily="34" charset="0"/>
                          <a:ea typeface="+mn-ea"/>
                          <a:cs typeface="+mn-cs"/>
                        </a:rPr>
                        <a:t>W zakresie działań dotyczących bezpiecznego składowania odpadów dofinansowanie będą mogły uzyskać projekty dot. likwidacji tzw. „dzikich wysypisk”.</a:t>
                      </a:r>
                    </a:p>
                    <a:p>
                      <a:pPr marL="180975" indent="-180975" algn="just">
                        <a:buFont typeface="Arial" pitchFamily="34" charset="0"/>
                        <a:buChar char="•"/>
                      </a:pPr>
                      <a:r>
                        <a:rPr lang="pl-PL" sz="1200" kern="1200" dirty="0" smtClean="0">
                          <a:solidFill>
                            <a:schemeClr val="dk1"/>
                          </a:solidFill>
                          <a:latin typeface="Calibri" pitchFamily="34" charset="0"/>
                          <a:ea typeface="+mn-ea"/>
                          <a:cs typeface="+mn-cs"/>
                        </a:rPr>
                        <a:t>Wsparcie otrzymają projekty dot. unieszkodliwiania odpadów niebezpiecznych, przede wszystkim kompleksowe programy usuwania i unieszkodliwiania azbestu.</a:t>
                      </a:r>
                    </a:p>
                    <a:p>
                      <a:pPr marL="180975" indent="-180975" algn="just">
                        <a:buFont typeface="Arial" pitchFamily="34" charset="0"/>
                        <a:buChar char="•"/>
                      </a:pPr>
                      <a:r>
                        <a:rPr lang="pl-PL" sz="1200" kern="1200" dirty="0" smtClean="0">
                          <a:solidFill>
                            <a:schemeClr val="dk1"/>
                          </a:solidFill>
                          <a:latin typeface="Calibri" pitchFamily="34" charset="0"/>
                          <a:ea typeface="+mn-ea"/>
                          <a:cs typeface="+mn-cs"/>
                        </a:rPr>
                        <a:t>Uzupełniającym elementem wparcia będą działania z zakresu edukacji ekologicznej promującej właściwe postępowanie z odpadami</a:t>
                      </a:r>
                      <a:r>
                        <a:rPr lang="pl-PL" sz="1200" kern="1200" dirty="0" smtClean="0">
                          <a:solidFill>
                            <a:schemeClr val="dk1"/>
                          </a:solidFill>
                          <a:latin typeface="Calibri" pitchFamily="34" charset="0"/>
                          <a:ea typeface="+mn-ea"/>
                          <a:cs typeface="+mn-cs"/>
                        </a:rPr>
                        <a:t>.</a:t>
                      </a:r>
                      <a:endParaRPr lang="pl-PL" sz="1850" dirty="0">
                        <a:solidFill>
                          <a:srgbClr val="000000"/>
                        </a:solidFill>
                        <a:latin typeface="Calibri" panose="020F0502020204030204" pitchFamily="34" charset="0"/>
                        <a:ea typeface="Calibri"/>
                        <a:cs typeface="Calibri"/>
                      </a:endParaRPr>
                    </a:p>
                  </a:txBody>
                  <a:tcPr marL="72000" marR="72000" marT="36000" marB="36000">
                    <a:solidFill>
                      <a:schemeClr val="accent3">
                        <a:lumMod val="20000"/>
                        <a:lumOff val="80000"/>
                      </a:schemeClr>
                    </a:solidFill>
                  </a:tcPr>
                </a:tc>
              </a:tr>
            </a:tbl>
          </a:graphicData>
        </a:graphic>
      </p:graphicFrame>
      <p:grpSp>
        <p:nvGrpSpPr>
          <p:cNvPr id="9" name="Grupa 9"/>
          <p:cNvGrpSpPr/>
          <p:nvPr/>
        </p:nvGrpSpPr>
        <p:grpSpPr>
          <a:xfrm>
            <a:off x="433696" y="3356992"/>
            <a:ext cx="8499181" cy="648072"/>
            <a:chOff x="137542" y="-47834"/>
            <a:chExt cx="8499181" cy="430505"/>
          </a:xfrm>
        </p:grpSpPr>
        <p:sp>
          <p:nvSpPr>
            <p:cNvPr id="10" name="Prostokąt zaokrąglony 9"/>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1" name="Prostokąt 10"/>
            <p:cNvSpPr/>
            <p:nvPr/>
          </p:nvSpPr>
          <p:spPr>
            <a:xfrm>
              <a:off x="168056" y="-47834"/>
              <a:ext cx="8461821" cy="363991"/>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sz="2000" b="1" dirty="0">
                  <a:solidFill>
                    <a:sysClr val="window" lastClr="FFFFFF"/>
                  </a:solidFill>
                  <a:latin typeface="Arial Narrow" pitchFamily="34" charset="0"/>
                </a:rPr>
                <a:t>Priorytet </a:t>
              </a:r>
              <a:r>
                <a:rPr lang="pl-PL" sz="2000" b="1" dirty="0" smtClean="0">
                  <a:solidFill>
                    <a:sysClr val="window" lastClr="FFFFFF"/>
                  </a:solidFill>
                  <a:latin typeface="Arial Narrow" pitchFamily="34" charset="0"/>
                </a:rPr>
                <a:t>Inwestycyjny: Gospodarka wodno-ściekowa (PI 4.2)</a:t>
              </a:r>
              <a:endParaRPr lang="pl-PL" sz="2000" b="1" dirty="0">
                <a:solidFill>
                  <a:sysClr val="window" lastClr="FFFFFF"/>
                </a:solidFill>
                <a:latin typeface="Arial Narrow" pitchFamily="34" charset="0"/>
              </a:endParaRPr>
            </a:p>
          </p:txBody>
        </p:sp>
      </p:grpSp>
      <p:graphicFrame>
        <p:nvGraphicFramePr>
          <p:cNvPr id="12" name="Tabela 11"/>
          <p:cNvGraphicFramePr>
            <a:graphicFrameLocks noGrp="1"/>
          </p:cNvGraphicFramePr>
          <p:nvPr>
            <p:extLst>
              <p:ext uri="{D42A27DB-BD31-4B8C-83A1-F6EECF244321}">
                <p14:modId xmlns:p14="http://schemas.microsoft.com/office/powerpoint/2010/main" val="3581356223"/>
              </p:ext>
            </p:extLst>
          </p:nvPr>
        </p:nvGraphicFramePr>
        <p:xfrm>
          <a:off x="395536" y="4149080"/>
          <a:ext cx="8485836" cy="1535040"/>
        </p:xfrm>
        <a:graphic>
          <a:graphicData uri="http://schemas.openxmlformats.org/drawingml/2006/table">
            <a:tbl>
              <a:tblPr>
                <a:tableStyleId>{16D9F66E-5EB9-4882-86FB-DCBF35E3C3E4}</a:tableStyleId>
              </a:tblPr>
              <a:tblGrid>
                <a:gridCol w="8485836"/>
              </a:tblGrid>
              <a:tr h="1533393">
                <a:tc>
                  <a:txBody>
                    <a:bodyPr/>
                    <a:lstStyle/>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Wspierane będą przede wszystkim przedsięwzięcia dotyczące budowy lub rozbudowy zbiorczych systemów odprowadzania i oczyszczania ścieków komunalnych (w tym instalacje dot. zagospodarowania osadów ściekowych jako element projektu), </a:t>
                      </a:r>
                      <a:br>
                        <a:rPr lang="pl-PL" sz="1200" kern="1200" dirty="0" smtClean="0">
                          <a:solidFill>
                            <a:schemeClr val="dk1"/>
                          </a:solidFill>
                          <a:latin typeface="Calibri" pitchFamily="34" charset="0"/>
                          <a:ea typeface="+mn-ea"/>
                          <a:cs typeface="+mn-cs"/>
                        </a:rPr>
                      </a:br>
                      <a:r>
                        <a:rPr lang="pl-PL" sz="1200" kern="1200" dirty="0" smtClean="0">
                          <a:solidFill>
                            <a:schemeClr val="dk1"/>
                          </a:solidFill>
                          <a:latin typeface="Calibri" pitchFamily="34" charset="0"/>
                          <a:ea typeface="+mn-ea"/>
                          <a:cs typeface="+mn-cs"/>
                        </a:rPr>
                        <a:t>w aglomeracjach do 10 tys. RLM wyznaczonych w Krajowym Programie Oczyszczania Ścieków Komunalnych.</a:t>
                      </a:r>
                    </a:p>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Na obszarach, gdzie zakładanie sieci kanalizacyjnych nie ma ekonomicznego bądź technicznego uzasadnienia, wspierane będą zintegrowane projekty dotyczące przydomowych oczyszczalni ścieków.</a:t>
                      </a:r>
                    </a:p>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Wspierane będą także: budowa linii wodociągowych (pod warunkiem zapewnienia odbioru ścieków) i modernizacja linii wodociągowych (w tym inteligentne systemy zarządzania sieciami wodociągowymi, systemy zaopatrzenia w wodę, ujęcia </a:t>
                      </a:r>
                      <a:br>
                        <a:rPr lang="pl-PL" sz="1200" kern="1200" dirty="0" smtClean="0">
                          <a:solidFill>
                            <a:schemeClr val="dk1"/>
                          </a:solidFill>
                          <a:latin typeface="Calibri" pitchFamily="34" charset="0"/>
                          <a:ea typeface="+mn-ea"/>
                          <a:cs typeface="+mn-cs"/>
                        </a:rPr>
                      </a:br>
                      <a:r>
                        <a:rPr lang="pl-PL" sz="1200" kern="1200" dirty="0" smtClean="0">
                          <a:solidFill>
                            <a:schemeClr val="dk1"/>
                          </a:solidFill>
                          <a:latin typeface="Calibri" pitchFamily="34" charset="0"/>
                          <a:ea typeface="+mn-ea"/>
                          <a:cs typeface="+mn-cs"/>
                        </a:rPr>
                        <a:t>i stacje uzdatniania wody), a także zakup urządzeń i aparatury (np. mobilne laboratoria, instalacje kontrolno-pomiarowe).</a:t>
                      </a:r>
                      <a:endParaRPr lang="pl-PL" sz="1200" dirty="0">
                        <a:latin typeface="Calibri" pitchFamily="34" charset="0"/>
                        <a:ea typeface="Calibri"/>
                        <a:cs typeface="Times New Roman"/>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739211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Regionalny Program Operacyjny Województwa Dolnośląskiego 2014 - 2020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aphicFrame>
        <p:nvGraphicFramePr>
          <p:cNvPr id="5" name="Tabela 4"/>
          <p:cNvGraphicFramePr>
            <a:graphicFrameLocks noGrp="1"/>
          </p:cNvGraphicFramePr>
          <p:nvPr>
            <p:extLst>
              <p:ext uri="{D42A27DB-BD31-4B8C-83A1-F6EECF244321}">
                <p14:modId xmlns:p14="http://schemas.microsoft.com/office/powerpoint/2010/main" val="2913246185"/>
              </p:ext>
            </p:extLst>
          </p:nvPr>
        </p:nvGraphicFramePr>
        <p:xfrm>
          <a:off x="414216" y="1484784"/>
          <a:ext cx="8408493" cy="1944216"/>
        </p:xfrm>
        <a:graphic>
          <a:graphicData uri="http://schemas.openxmlformats.org/drawingml/2006/table">
            <a:tbl>
              <a:tblPr>
                <a:tableStyleId>{16D9F66E-5EB9-4882-86FB-DCBF35E3C3E4}</a:tableStyleId>
              </a:tblPr>
              <a:tblGrid>
                <a:gridCol w="8408493"/>
              </a:tblGrid>
              <a:tr h="1944216">
                <a:tc>
                  <a:txBody>
                    <a:bodyPr/>
                    <a:lstStyle/>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Realizowane </a:t>
                      </a:r>
                      <a:r>
                        <a:rPr lang="pl-PL" sz="1200" kern="1200" dirty="0" smtClean="0">
                          <a:solidFill>
                            <a:schemeClr val="dk1"/>
                          </a:solidFill>
                          <a:latin typeface="Calibri" pitchFamily="34" charset="0"/>
                          <a:ea typeface="+mn-ea"/>
                          <a:cs typeface="+mn-cs"/>
                        </a:rPr>
                        <a:t>będą przedsięwzięcia z zakresu ochrony, rozwoju, </a:t>
                      </a:r>
                      <a:r>
                        <a:rPr lang="pl-PL" sz="1200" kern="1200" dirty="0" smtClean="0">
                          <a:solidFill>
                            <a:schemeClr val="dk1"/>
                          </a:solidFill>
                          <a:latin typeface="Calibri" pitchFamily="34" charset="0"/>
                          <a:ea typeface="+mn-ea"/>
                          <a:cs typeface="+mn-cs"/>
                        </a:rPr>
                        <a:t>udostępniania i </a:t>
                      </a:r>
                      <a:r>
                        <a:rPr lang="pl-PL" sz="1200" kern="1200" dirty="0" smtClean="0">
                          <a:solidFill>
                            <a:schemeClr val="dk1"/>
                          </a:solidFill>
                          <a:latin typeface="Calibri" pitchFamily="34" charset="0"/>
                          <a:ea typeface="+mn-ea"/>
                          <a:cs typeface="+mn-cs"/>
                        </a:rPr>
                        <a:t>promocji zasobów dziedzictwa kulturowego. Wsparciem zostaną objęte zabytki nieruchome, wpisane do rejestru prowadzonego przez Wojewódzki Urząd Ochrony Zabytków we Wrocławiu wraz z ich otoczeniem, jak również zabytki ruchome znajdujące się w ww. zabytkach objętych wsparciem.</a:t>
                      </a:r>
                    </a:p>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Możliwe będzie przystosowanie obiektów zabytkowych do pełnienia przez nie nowych funkcji (w szczególności do prowadzenia działalności kulturalnej i turystycznej). </a:t>
                      </a:r>
                    </a:p>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Ponadto wsparcie dotyczyć będzie rozwoju zasobów kultury, w tym podnoszenie jakości funkcjonowania instytucji kultury jako miejsc ochrony i prezentacji dziedzictwa materialnego i niematerialnego.</a:t>
                      </a:r>
                    </a:p>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Dofinansowane będą także przedsięwzięcia dotyczące udostępniania i promocji materialnego dziedzictwa kulturowego regionu, przede wszystkim w zakresie popularyzacji jego zasobów wśród turystów i mieszkańców regionu</a:t>
                      </a:r>
                      <a:r>
                        <a:rPr lang="pl-PL" sz="1200" kern="1200" dirty="0" smtClean="0">
                          <a:solidFill>
                            <a:schemeClr val="dk1"/>
                          </a:solidFill>
                          <a:latin typeface="Calibri" pitchFamily="34" charset="0"/>
                          <a:ea typeface="+mn-ea"/>
                          <a:cs typeface="+mn-cs"/>
                        </a:rPr>
                        <a:t>.</a:t>
                      </a:r>
                      <a:endParaRPr lang="pl-PL" sz="1200" kern="1200" dirty="0" smtClean="0">
                        <a:solidFill>
                          <a:schemeClr val="dk1"/>
                        </a:solidFill>
                        <a:latin typeface="Calibri" pitchFamily="34" charset="0"/>
                        <a:ea typeface="+mn-ea"/>
                        <a:cs typeface="+mn-cs"/>
                      </a:endParaRPr>
                    </a:p>
                  </a:txBody>
                  <a:tcPr marL="72000" marR="72000" marT="36000" marB="36000">
                    <a:solidFill>
                      <a:schemeClr val="accent3">
                        <a:lumMod val="20000"/>
                        <a:lumOff val="80000"/>
                      </a:schemeClr>
                    </a:solidFill>
                  </a:tcPr>
                </a:tc>
              </a:tr>
            </a:tbl>
          </a:graphicData>
        </a:graphic>
      </p:graphicFrame>
      <p:grpSp>
        <p:nvGrpSpPr>
          <p:cNvPr id="9" name="Grupa 8"/>
          <p:cNvGrpSpPr/>
          <p:nvPr/>
        </p:nvGrpSpPr>
        <p:grpSpPr>
          <a:xfrm>
            <a:off x="395536" y="764704"/>
            <a:ext cx="8499181" cy="576064"/>
            <a:chOff x="137542" y="0"/>
            <a:chExt cx="8499181" cy="382671"/>
          </a:xfrm>
        </p:grpSpPr>
        <p:sp>
          <p:nvSpPr>
            <p:cNvPr id="12" name="Prostokąt zaokrąglony 11"/>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3" name="Prostokąt 12"/>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algn="ctr"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 Dziedzictwo kulturowe (PI 4.3)</a:t>
              </a:r>
              <a:endParaRPr lang="pl-PL" sz="2000" b="1" dirty="0">
                <a:solidFill>
                  <a:sysClr val="window" lastClr="FFFFFF"/>
                </a:solidFill>
                <a:latin typeface="Arial Narrow" pitchFamily="34" charset="0"/>
              </a:endParaRPr>
            </a:p>
          </p:txBody>
        </p:sp>
      </p:grpSp>
      <p:grpSp>
        <p:nvGrpSpPr>
          <p:cNvPr id="8" name="Grupa 8"/>
          <p:cNvGrpSpPr/>
          <p:nvPr/>
        </p:nvGrpSpPr>
        <p:grpSpPr>
          <a:xfrm>
            <a:off x="414216" y="3501008"/>
            <a:ext cx="8499181" cy="576064"/>
            <a:chOff x="137542" y="0"/>
            <a:chExt cx="8499181" cy="382671"/>
          </a:xfrm>
        </p:grpSpPr>
        <p:sp>
          <p:nvSpPr>
            <p:cNvPr id="10" name="Prostokąt zaokrąglony 9"/>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1" name="Prostokąt 10"/>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algn="ctr"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 Ochrona i udostępnianie zasobów przyrodniczych </a:t>
              </a:r>
              <a:br>
                <a:rPr lang="pl-PL" sz="2000" b="1" dirty="0" smtClean="0">
                  <a:solidFill>
                    <a:sysClr val="window" lastClr="FFFFFF"/>
                  </a:solidFill>
                  <a:latin typeface="Arial Narrow" pitchFamily="34" charset="0"/>
                </a:rPr>
              </a:br>
              <a:r>
                <a:rPr lang="pl-PL" sz="2000" b="1" dirty="0" smtClean="0">
                  <a:solidFill>
                    <a:sysClr val="window" lastClr="FFFFFF"/>
                  </a:solidFill>
                  <a:latin typeface="Arial Narrow" pitchFamily="34" charset="0"/>
                </a:rPr>
                <a:t>(PI 4.4)</a:t>
              </a:r>
              <a:endParaRPr lang="pl-PL" sz="2000" b="1" dirty="0">
                <a:solidFill>
                  <a:sysClr val="window" lastClr="FFFFFF"/>
                </a:solidFill>
                <a:latin typeface="Arial Narrow" pitchFamily="34" charset="0"/>
              </a:endParaRPr>
            </a:p>
          </p:txBody>
        </p:sp>
      </p:grpSp>
      <p:graphicFrame>
        <p:nvGraphicFramePr>
          <p:cNvPr id="14" name="Tabela 13"/>
          <p:cNvGraphicFramePr>
            <a:graphicFrameLocks noGrp="1"/>
          </p:cNvGraphicFramePr>
          <p:nvPr>
            <p:extLst>
              <p:ext uri="{D42A27DB-BD31-4B8C-83A1-F6EECF244321}">
                <p14:modId xmlns:p14="http://schemas.microsoft.com/office/powerpoint/2010/main" val="1945996081"/>
              </p:ext>
            </p:extLst>
          </p:nvPr>
        </p:nvGraphicFramePr>
        <p:xfrm>
          <a:off x="395536" y="4221088"/>
          <a:ext cx="8408493" cy="1728192"/>
        </p:xfrm>
        <a:graphic>
          <a:graphicData uri="http://schemas.openxmlformats.org/drawingml/2006/table">
            <a:tbl>
              <a:tblPr>
                <a:tableStyleId>{16D9F66E-5EB9-4882-86FB-DCBF35E3C3E4}</a:tableStyleId>
              </a:tblPr>
              <a:tblGrid>
                <a:gridCol w="8408493"/>
              </a:tblGrid>
              <a:tr h="1728192">
                <a:tc>
                  <a:txBody>
                    <a:bodyPr/>
                    <a:lstStyle/>
                    <a:p>
                      <a:pPr marL="266700" marR="0" indent="-26670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pl-PL" sz="1200" kern="1200" dirty="0" smtClean="0">
                          <a:solidFill>
                            <a:schemeClr val="dk1"/>
                          </a:solidFill>
                          <a:latin typeface="Calibri" pitchFamily="34" charset="0"/>
                          <a:ea typeface="+mn-ea"/>
                          <a:cs typeface="+mn-cs"/>
                        </a:rPr>
                        <a:t>W </a:t>
                      </a:r>
                      <a:r>
                        <a:rPr lang="pl-PL" sz="1200" kern="1200" dirty="0" smtClean="0">
                          <a:solidFill>
                            <a:schemeClr val="dk1"/>
                          </a:solidFill>
                          <a:latin typeface="Calibri" pitchFamily="34" charset="0"/>
                          <a:ea typeface="+mn-ea"/>
                          <a:cs typeface="+mn-cs"/>
                        </a:rPr>
                        <a:t>celu utrzymania</a:t>
                      </a:r>
                      <a:r>
                        <a:rPr lang="pl-PL" sz="1200" kern="1200" baseline="0" dirty="0" smtClean="0">
                          <a:solidFill>
                            <a:schemeClr val="dk1"/>
                          </a:solidFill>
                          <a:latin typeface="Calibri" pitchFamily="34" charset="0"/>
                          <a:ea typeface="+mn-ea"/>
                          <a:cs typeface="+mn-cs"/>
                        </a:rPr>
                        <a:t> równowagi przyrodniczej wspierane będzie tworzenie centrów ochrony różnorodności biologicznej w oparciu o gatunki rodzime oraz zapewnienie niezbędnej infrastruktury związanej z ochroną siedlisk przyrodniczych i gatunków.</a:t>
                      </a:r>
                    </a:p>
                    <a:p>
                      <a:pPr marL="266700" marR="0" indent="-26670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pl-PL" sz="1200" kern="1200" dirty="0" smtClean="0">
                          <a:solidFill>
                            <a:schemeClr val="dk1"/>
                          </a:solidFill>
                          <a:latin typeface="Calibri" pitchFamily="34" charset="0"/>
                          <a:ea typeface="+mn-ea"/>
                          <a:cs typeface="+mn-cs"/>
                        </a:rPr>
                        <a:t>Wsparcie przeznaczone będzie na wyposażenie parków krajobrazowych</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i rezerwatów przyrody przyczyniające się bezpośrednio do czynnej ochrony przyrody.</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Umożliwiona będzie realizacja projektów dot. wykorzystania i udostępnienia lokalnych zasobów przyrodniczych m.in. na cele turystyczne (np. tereny wypoczynkowe, ścieżki rowerowe, ścieżki konne).</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nakierowane będzie również na przedsięwzięcia dot. rozbudowy ośrodków edukacji ekologicznej oraz kampanie informacyjno-edukacyjne związane z ochroną środowiska (komplementarne i uzupełniające do kampanii ogólnopolskich na poziomie krajowym</a:t>
                      </a:r>
                      <a:r>
                        <a:rPr lang="pl-PL" sz="1200" kern="1200" dirty="0" smtClean="0">
                          <a:solidFill>
                            <a:schemeClr val="dk1"/>
                          </a:solidFill>
                          <a:latin typeface="Calibri" pitchFamily="34" charset="0"/>
                          <a:ea typeface="+mn-ea"/>
                          <a:cs typeface="+mn-cs"/>
                        </a:rPr>
                        <a:t>).</a:t>
                      </a:r>
                      <a:endParaRPr lang="pl-PL" sz="1200" kern="1200" dirty="0" smtClean="0">
                        <a:solidFill>
                          <a:schemeClr val="dk1"/>
                        </a:solidFill>
                        <a:latin typeface="Calibri" pitchFamily="34" charset="0"/>
                        <a:ea typeface="+mn-ea"/>
                        <a:cs typeface="+mn-cs"/>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3112104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Regionalny Program Operacyjny Województwa Dolnośląskiego 2014 - 2020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aphicFrame>
        <p:nvGraphicFramePr>
          <p:cNvPr id="5" name="Tabela 4"/>
          <p:cNvGraphicFramePr>
            <a:graphicFrameLocks noGrp="1"/>
          </p:cNvGraphicFramePr>
          <p:nvPr>
            <p:extLst>
              <p:ext uri="{D42A27DB-BD31-4B8C-83A1-F6EECF244321}">
                <p14:modId xmlns:p14="http://schemas.microsoft.com/office/powerpoint/2010/main" val="1899753878"/>
              </p:ext>
            </p:extLst>
          </p:nvPr>
        </p:nvGraphicFramePr>
        <p:xfrm>
          <a:off x="414216" y="1484784"/>
          <a:ext cx="8408493" cy="1728192"/>
        </p:xfrm>
        <a:graphic>
          <a:graphicData uri="http://schemas.openxmlformats.org/drawingml/2006/table">
            <a:tbl>
              <a:tblPr>
                <a:tableStyleId>{16D9F66E-5EB9-4882-86FB-DCBF35E3C3E4}</a:tableStyleId>
              </a:tblPr>
              <a:tblGrid>
                <a:gridCol w="8408493"/>
              </a:tblGrid>
              <a:tr h="1728192">
                <a:tc>
                  <a:txBody>
                    <a:bodyPr/>
                    <a:lstStyle/>
                    <a:p>
                      <a:pPr marL="266700" indent="-266700" algn="just">
                        <a:buFont typeface="Wingdings" pitchFamily="2" charset="2"/>
                        <a:buChar char="§"/>
                        <a:tabLst>
                          <a:tab pos="266700" algn="l"/>
                        </a:tabLst>
                      </a:pPr>
                      <a:r>
                        <a:rPr lang="pl-PL" sz="1200" kern="1200" dirty="0" smtClean="0">
                          <a:solidFill>
                            <a:schemeClr val="dk1"/>
                          </a:solidFill>
                          <a:latin typeface="Calibri" pitchFamily="34" charset="0"/>
                          <a:ea typeface="+mn-ea"/>
                          <a:cs typeface="+mn-cs"/>
                        </a:rPr>
                        <a:t>Wspierane </a:t>
                      </a:r>
                      <a:r>
                        <a:rPr lang="pl-PL" sz="1200" kern="1200" dirty="0" smtClean="0">
                          <a:solidFill>
                            <a:schemeClr val="dk1"/>
                          </a:solidFill>
                          <a:latin typeface="Calibri" pitchFamily="34" charset="0"/>
                          <a:ea typeface="+mn-ea"/>
                          <a:cs typeface="+mn-cs"/>
                        </a:rPr>
                        <a:t>będą kompleksowe projekty związane z budową lub rozbudową systemów i urządzeń małej retencji. Możliwe będzie wsparcie jednostek ratowniczych (m.in. zakup sprzętu do prowadzenia akcji ratowniczych </a:t>
                      </a:r>
                      <a:br>
                        <a:rPr lang="pl-PL" sz="1200" kern="1200" dirty="0" smtClean="0">
                          <a:solidFill>
                            <a:schemeClr val="dk1"/>
                          </a:solidFill>
                          <a:latin typeface="Calibri" pitchFamily="34" charset="0"/>
                          <a:ea typeface="+mn-ea"/>
                          <a:cs typeface="+mn-cs"/>
                        </a:rPr>
                      </a:br>
                      <a:r>
                        <a:rPr lang="pl-PL" sz="1200" kern="1200" dirty="0" smtClean="0">
                          <a:solidFill>
                            <a:schemeClr val="dk1"/>
                          </a:solidFill>
                          <a:latin typeface="Calibri" pitchFamily="34" charset="0"/>
                          <a:ea typeface="+mn-ea"/>
                          <a:cs typeface="+mn-cs"/>
                        </a:rPr>
                        <a:t>i usuwania skutków zjawisk katastrofalnych lub poważnych awarii), a także  organizacja systemów wczesnego ostrzegania i prognozowania zagrożeń.</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Dofinansowanie będą mogły otrzymać także inwestycje przeciwpowodziowe (mające na celu ochronę obszarów ze średnim ryzykiem powodziowym) - pod warunkiem zapewnienia ich pełnej zgodności z wymogami prawa UE (w tym tzw. Ramowej Dyrektywy Wodnej i Dyrektywy Powodziowej).</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Wspierane będą</a:t>
                      </a:r>
                      <a:r>
                        <a:rPr lang="pl-PL" sz="1200" kern="1200" baseline="0" dirty="0" smtClean="0">
                          <a:solidFill>
                            <a:schemeClr val="dk1"/>
                          </a:solidFill>
                          <a:latin typeface="Calibri" pitchFamily="34" charset="0"/>
                          <a:ea typeface="+mn-ea"/>
                          <a:cs typeface="+mn-cs"/>
                        </a:rPr>
                        <a:t> działania dotyczące zabezpieczania obszarów miejskich do 100 tyś. mieszkańców przed niekorzystnymi zjawiskami pogodowymi i ich następstwami (przede wszystkim w zakresie zagospodarowania wód opadowych).</a:t>
                      </a:r>
                      <a:endParaRPr lang="pl-PL" sz="1200" kern="1200" dirty="0" smtClean="0">
                        <a:solidFill>
                          <a:schemeClr val="dk1"/>
                        </a:solidFill>
                        <a:latin typeface="Calibri" pitchFamily="34" charset="0"/>
                        <a:ea typeface="+mn-ea"/>
                        <a:cs typeface="+mn-cs"/>
                      </a:endParaRPr>
                    </a:p>
                  </a:txBody>
                  <a:tcPr marL="72000" marR="72000" marT="36000" marB="36000">
                    <a:solidFill>
                      <a:schemeClr val="accent3">
                        <a:lumMod val="20000"/>
                        <a:lumOff val="80000"/>
                      </a:schemeClr>
                    </a:solidFill>
                  </a:tcPr>
                </a:tc>
              </a:tr>
            </a:tbl>
          </a:graphicData>
        </a:graphic>
      </p:graphicFrame>
      <p:grpSp>
        <p:nvGrpSpPr>
          <p:cNvPr id="3" name="Grupa 8"/>
          <p:cNvGrpSpPr/>
          <p:nvPr/>
        </p:nvGrpSpPr>
        <p:grpSpPr>
          <a:xfrm>
            <a:off x="395536" y="764704"/>
            <a:ext cx="8499181" cy="576064"/>
            <a:chOff x="137542" y="0"/>
            <a:chExt cx="8499181" cy="382671"/>
          </a:xfrm>
        </p:grpSpPr>
        <p:sp>
          <p:nvSpPr>
            <p:cNvPr id="12" name="Prostokąt zaokrąglony 11"/>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3" name="Prostokąt 12"/>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algn="ctr"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 Bezpieczeństwo (PI 4.5)</a:t>
              </a:r>
              <a:endParaRPr lang="pl-PL" sz="2000" b="1" dirty="0">
                <a:solidFill>
                  <a:sysClr val="window" lastClr="FFFFFF"/>
                </a:solidFill>
                <a:latin typeface="Arial Narrow" pitchFamily="34" charset="0"/>
              </a:endParaRPr>
            </a:p>
          </p:txBody>
        </p:sp>
      </p:grpSp>
    </p:spTree>
    <p:extLst>
      <p:ext uri="{BB962C8B-B14F-4D97-AF65-F5344CB8AC3E}">
        <p14:creationId xmlns:p14="http://schemas.microsoft.com/office/powerpoint/2010/main" val="1932108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34" name="Symbol zastępczy numeru slajdu 4"/>
          <p:cNvSpPr txBox="1">
            <a:spLocks/>
          </p:cNvSpPr>
          <p:nvPr/>
        </p:nvSpPr>
        <p:spPr>
          <a:xfrm>
            <a:off x="142875" y="6286500"/>
            <a:ext cx="2305050" cy="365125"/>
          </a:xfrm>
          <a:prstGeom prst="rect">
            <a:avLst/>
          </a:prstGeom>
        </p:spPr>
        <p:txBody>
          <a:bodyPr anchor="ctr"/>
          <a:lstStyle/>
          <a:p>
            <a:pPr>
              <a:defRPr/>
            </a:pPr>
            <a:fld id="{8B047B04-4E43-4F3E-97B2-2F63F892CA4E}" type="slidenum">
              <a:rPr lang="pl-PL" sz="1600" b="1">
                <a:solidFill>
                  <a:prstClr val="black">
                    <a:tint val="75000"/>
                  </a:prstClr>
                </a:solidFill>
              </a:rPr>
              <a:pPr>
                <a:defRPr/>
              </a:pPr>
              <a:t>28</a:t>
            </a:fld>
            <a:endParaRPr lang="pl-PL" sz="1600" b="1" dirty="0">
              <a:solidFill>
                <a:prstClr val="black">
                  <a:tint val="75000"/>
                </a:prstClr>
              </a:solidFill>
            </a:endParaRPr>
          </a:p>
        </p:txBody>
      </p:sp>
      <p:sp>
        <p:nvSpPr>
          <p:cNvPr id="5" name="Tytuł 1"/>
          <p:cNvSpPr txBox="1">
            <a:spLocks/>
          </p:cNvSpPr>
          <p:nvPr/>
        </p:nvSpPr>
        <p:spPr>
          <a:xfrm>
            <a:off x="285750" y="1196975"/>
            <a:ext cx="8501063" cy="2303463"/>
          </a:xfrm>
          <a:prstGeom prst="rect">
            <a:avLst/>
          </a:prstGeom>
        </p:spPr>
        <p:txBody>
          <a:bodyPr anchor="ctr"/>
          <a:lstStyle/>
          <a:p>
            <a:pPr algn="ctr">
              <a:lnSpc>
                <a:spcPts val="5800"/>
              </a:lnSpc>
              <a:spcBef>
                <a:spcPct val="0"/>
              </a:spcBef>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endParaRPr>
          </a:p>
        </p:txBody>
      </p:sp>
      <p:sp>
        <p:nvSpPr>
          <p:cNvPr id="4" name="Symbol zastępczy zawartości 5"/>
          <p:cNvSpPr>
            <a:spLocks noGrp="1"/>
          </p:cNvSpPr>
          <p:nvPr>
            <p:ph idx="1"/>
          </p:nvPr>
        </p:nvSpPr>
        <p:spPr>
          <a:xfrm>
            <a:off x="0" y="1"/>
            <a:ext cx="9144000" cy="1628800"/>
          </a:xfrm>
          <a:solidFill>
            <a:schemeClr val="bg1">
              <a:lumMod val="85000"/>
              <a:alpha val="54000"/>
            </a:schemeClr>
          </a:solidFill>
        </p:spPr>
        <p:txBody>
          <a:bodyPr rtlCol="0">
            <a:normAutofit/>
          </a:bodyPr>
          <a:lstStyle/>
          <a:p>
            <a:pPr algn="just" eaLnBrk="1" fontAlgn="auto" hangingPunct="1">
              <a:spcAft>
                <a:spcPts val="0"/>
              </a:spcAft>
              <a:buFont typeface="Arial" pitchFamily="34" charset="0"/>
              <a:buNone/>
              <a:defRPr/>
            </a:pPr>
            <a:endParaRPr lang="pl-PL" sz="2400" u="sng" dirty="0" smtClean="0"/>
          </a:p>
          <a:p>
            <a:pPr algn="just" eaLnBrk="1" fontAlgn="auto" hangingPunct="1">
              <a:spcAft>
                <a:spcPts val="0"/>
              </a:spcAft>
              <a:buFont typeface="Arial" pitchFamily="34" charset="0"/>
              <a:buNone/>
              <a:defRPr/>
            </a:pPr>
            <a:endParaRPr lang="pl-PL" sz="2400" u="sng" dirty="0"/>
          </a:p>
          <a:p>
            <a:pPr algn="just" eaLnBrk="1" fontAlgn="auto" hangingPunct="1">
              <a:spcAft>
                <a:spcPts val="0"/>
              </a:spcAft>
              <a:buFont typeface="Arial" pitchFamily="34" charset="0"/>
              <a:buNone/>
              <a:defRPr/>
            </a:pPr>
            <a:endParaRPr lang="pl-PL" sz="2400" b="1" u="sng" dirty="0" smtClean="0"/>
          </a:p>
          <a:p>
            <a:pPr algn="ctr" eaLnBrk="1" fontAlgn="auto" hangingPunct="1">
              <a:spcAft>
                <a:spcPts val="0"/>
              </a:spcAft>
              <a:buFont typeface="Arial" pitchFamily="34" charset="0"/>
              <a:buNone/>
              <a:defRPr/>
            </a:pPr>
            <a:endParaRPr lang="pl-PL" sz="2000" b="1" u="sng" dirty="0" smtClean="0">
              <a:effectLst>
                <a:outerShdw blurRad="38100" dist="38100" dir="2700000" algn="tl">
                  <a:srgbClr val="000000">
                    <a:alpha val="43137"/>
                  </a:srgbClr>
                </a:outerShdw>
              </a:effectLst>
            </a:endParaRPr>
          </a:p>
          <a:p>
            <a:pPr algn="just" eaLnBrk="1" fontAlgn="auto" hangingPunct="1">
              <a:spcAft>
                <a:spcPts val="0"/>
              </a:spcAft>
              <a:buFont typeface="Arial" pitchFamily="34" charset="0"/>
              <a:buNone/>
              <a:defRPr/>
            </a:pPr>
            <a:endParaRPr lang="pl-PL" sz="2400" dirty="0"/>
          </a:p>
        </p:txBody>
      </p:sp>
      <p:pic>
        <p:nvPicPr>
          <p:cNvPr id="8" name="Obraz 5"/>
          <p:cNvPicPr>
            <a:picLocks noChangeAspect="1"/>
          </p:cNvPicPr>
          <p:nvPr/>
        </p:nvPicPr>
        <p:blipFill>
          <a:blip r:embed="rId4" cstate="print"/>
          <a:srcRect/>
          <a:stretch>
            <a:fillRect/>
          </a:stretch>
        </p:blipFill>
        <p:spPr bwMode="auto">
          <a:xfrm>
            <a:off x="107950" y="6237288"/>
            <a:ext cx="1425575" cy="488950"/>
          </a:xfrm>
          <a:prstGeom prst="rect">
            <a:avLst/>
          </a:prstGeom>
          <a:noFill/>
          <a:ln w="9525">
            <a:noFill/>
            <a:miter lim="800000"/>
            <a:headEnd/>
            <a:tailEnd/>
          </a:ln>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996" y="127993"/>
            <a:ext cx="857250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upa 12"/>
          <p:cNvGrpSpPr/>
          <p:nvPr/>
        </p:nvGrpSpPr>
        <p:grpSpPr>
          <a:xfrm>
            <a:off x="360064" y="760504"/>
            <a:ext cx="8499181" cy="724280"/>
            <a:chOff x="137542" y="0"/>
            <a:chExt cx="8499181" cy="382671"/>
          </a:xfrm>
        </p:grpSpPr>
        <p:sp>
          <p:nvSpPr>
            <p:cNvPr id="10" name="Prostokąt zaokrąglony 9"/>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1" name="Prostokąt 10"/>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kumimoji="0" lang="pl-PL" sz="2800" b="1" i="0" u="none" strike="noStrike" kern="1200" cap="none" spc="0" normalizeH="0" baseline="0" noProof="0" dirty="0" smtClean="0">
                  <a:ln>
                    <a:noFill/>
                  </a:ln>
                  <a:solidFill>
                    <a:sysClr val="window" lastClr="FFFFFF"/>
                  </a:solidFill>
                  <a:effectLst/>
                  <a:uLnTx/>
                  <a:uFillTx/>
                  <a:latin typeface="Arial Narrow" pitchFamily="34" charset="0"/>
                </a:rPr>
                <a:t>Oś Priorytetowa 5: </a:t>
              </a:r>
              <a:r>
                <a:rPr lang="pl-PL" sz="2800" b="1" noProof="0" dirty="0" smtClean="0">
                  <a:solidFill>
                    <a:sysClr val="window" lastClr="FFFFFF"/>
                  </a:solidFill>
                  <a:latin typeface="Arial Narrow" pitchFamily="34" charset="0"/>
                </a:rPr>
                <a:t>TRANSPORT</a:t>
              </a:r>
              <a:endParaRPr kumimoji="0" lang="pl-PL" sz="2800" b="0" i="0" u="none" strike="noStrike" kern="1200" cap="none" spc="0" normalizeH="0" baseline="0" noProof="0" dirty="0">
                <a:ln>
                  <a:noFill/>
                </a:ln>
                <a:solidFill>
                  <a:sysClr val="window" lastClr="FFFFFF"/>
                </a:solidFill>
                <a:effectLst/>
                <a:uLnTx/>
                <a:uFillTx/>
                <a:latin typeface="Arial Narrow" pitchFamily="34" charset="0"/>
              </a:endParaRPr>
            </a:p>
          </p:txBody>
        </p:sp>
      </p:grpSp>
    </p:spTree>
    <p:extLst>
      <p:ext uri="{BB962C8B-B14F-4D97-AF65-F5344CB8AC3E}">
        <p14:creationId xmlns:p14="http://schemas.microsoft.com/office/powerpoint/2010/main" val="52741425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Regionalny Program Operacyjny Województwa Dolnośląskiego 2014 - 2020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5" name="Grupa 12"/>
          <p:cNvGrpSpPr/>
          <p:nvPr/>
        </p:nvGrpSpPr>
        <p:grpSpPr>
          <a:xfrm>
            <a:off x="395536" y="692696"/>
            <a:ext cx="8499181" cy="504056"/>
            <a:chOff x="137542" y="0"/>
            <a:chExt cx="8499181" cy="382671"/>
          </a:xfrm>
        </p:grpSpPr>
        <p:sp>
          <p:nvSpPr>
            <p:cNvPr id="14" name="Prostokąt zaokrąglony 13"/>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ysClr val="window" lastClr="FFFFFF"/>
                  </a:solidFill>
                  <a:latin typeface="Arial Narrow" pitchFamily="34" charset="0"/>
                </a:rPr>
                <a:t> Drogowa dostępność transportowa (PI 5.1)</a:t>
              </a:r>
              <a:endParaRPr lang="pl-PL" sz="2000" b="1" dirty="0">
                <a:solidFill>
                  <a:sysClr val="window" lastClr="FFFFFF"/>
                </a:solidFill>
                <a:latin typeface="Arial Narrow"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722116185"/>
              </p:ext>
            </p:extLst>
          </p:nvPr>
        </p:nvGraphicFramePr>
        <p:xfrm>
          <a:off x="414216" y="1340768"/>
          <a:ext cx="8480501" cy="1368152"/>
        </p:xfrm>
        <a:graphic>
          <a:graphicData uri="http://schemas.openxmlformats.org/drawingml/2006/table">
            <a:tbl>
              <a:tblPr>
                <a:tableStyleId>{16D9F66E-5EB9-4882-86FB-DCBF35E3C3E4}</a:tableStyleId>
              </a:tblPr>
              <a:tblGrid>
                <a:gridCol w="8480501"/>
              </a:tblGrid>
              <a:tr h="1368152">
                <a:tc>
                  <a:txBody>
                    <a:bodyPr/>
                    <a:lstStyle/>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 </a:t>
                      </a:r>
                      <a:r>
                        <a:rPr lang="pl-PL" sz="1200" kern="1200" dirty="0" smtClean="0">
                          <a:solidFill>
                            <a:schemeClr val="dk1"/>
                          </a:solidFill>
                          <a:latin typeface="Calibri" pitchFamily="34" charset="0"/>
                          <a:ea typeface="+mn-ea"/>
                          <a:cs typeface="+mn-cs"/>
                        </a:rPr>
                        <a:t>ramach priorytetu realizowane będą przedsięwzięcia z zakresu budowy, przebudowy dróg publicznych. Inwestycje będą skoncentrowane na drogach wojewódzkich, poprawiających dostępność transportową ośrodków regionalnych i subregionalnych do infrastruktury </a:t>
                      </a:r>
                      <a:r>
                        <a:rPr lang="pl-PL" sz="1200" kern="1200" dirty="0" smtClean="0">
                          <a:solidFill>
                            <a:schemeClr val="dk1"/>
                          </a:solidFill>
                          <a:latin typeface="Calibri" pitchFamily="34" charset="0"/>
                          <a:ea typeface="+mn-ea"/>
                          <a:cs typeface="+mn-cs"/>
                        </a:rPr>
                        <a:t>sieciowej i </a:t>
                      </a:r>
                      <a:r>
                        <a:rPr lang="pl-PL" sz="1200" kern="1200" dirty="0" smtClean="0">
                          <a:solidFill>
                            <a:schemeClr val="dk1"/>
                          </a:solidFill>
                          <a:latin typeface="Calibri" pitchFamily="34" charset="0"/>
                          <a:ea typeface="+mn-ea"/>
                          <a:cs typeface="+mn-cs"/>
                        </a:rPr>
                        <a:t>węzłowej TEN-T.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Ponadto realizowane będą również inwestycje służące wyprowadzeniu ruchu tranzytowego </a:t>
                      </a:r>
                      <a:br>
                        <a:rPr lang="pl-PL" sz="1200" kern="1200" dirty="0" smtClean="0">
                          <a:solidFill>
                            <a:schemeClr val="dk1"/>
                          </a:solidFill>
                          <a:latin typeface="Calibri" pitchFamily="34" charset="0"/>
                          <a:ea typeface="+mn-ea"/>
                          <a:cs typeface="+mn-cs"/>
                        </a:rPr>
                      </a:br>
                      <a:r>
                        <a:rPr lang="pl-PL" sz="1200" kern="1200" dirty="0" smtClean="0">
                          <a:solidFill>
                            <a:schemeClr val="dk1"/>
                          </a:solidFill>
                          <a:latin typeface="Calibri" pitchFamily="34" charset="0"/>
                          <a:ea typeface="+mn-ea"/>
                          <a:cs typeface="+mn-cs"/>
                        </a:rPr>
                        <a:t>z obszarów centralnych miast i miejscowości, polegające na budowie obwodnic lub obejść miejscowości. W ramach priorytetu przewiduje się także realizację działań uzupełniających służących poprawie bezpieczeństwa ruchu drogowego oraz jego przepustowości i sprawności (Inteligentne Systemy Transportowe).</a:t>
                      </a:r>
                      <a:endParaRPr lang="pl-PL" sz="1200" dirty="0">
                        <a:solidFill>
                          <a:srgbClr val="000000"/>
                        </a:solidFill>
                        <a:latin typeface="Calibri" pitchFamily="34" charset="0"/>
                        <a:ea typeface="Calibri"/>
                        <a:cs typeface="Calibri"/>
                      </a:endParaRPr>
                    </a:p>
                  </a:txBody>
                  <a:tcPr marL="72000" marR="72000" marT="36000" marB="36000">
                    <a:solidFill>
                      <a:schemeClr val="accent3">
                        <a:lumMod val="20000"/>
                        <a:lumOff val="80000"/>
                      </a:schemeClr>
                    </a:solidFill>
                  </a:tcPr>
                </a:tc>
              </a:tr>
            </a:tbl>
          </a:graphicData>
        </a:graphic>
      </p:graphicFrame>
      <p:grpSp>
        <p:nvGrpSpPr>
          <p:cNvPr id="12" name="Grupa 9"/>
          <p:cNvGrpSpPr/>
          <p:nvPr/>
        </p:nvGrpSpPr>
        <p:grpSpPr>
          <a:xfrm>
            <a:off x="392512" y="2780928"/>
            <a:ext cx="8489188" cy="648073"/>
            <a:chOff x="137542" y="0"/>
            <a:chExt cx="8499181" cy="382671"/>
          </a:xfrm>
        </p:grpSpPr>
        <p:sp>
          <p:nvSpPr>
            <p:cNvPr id="13" name="Prostokąt zaokrąglony 12"/>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6" name="Prostokąt 15"/>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defTabSz="1155700">
                <a:spcBef>
                  <a:spcPct val="0"/>
                </a:spcBef>
                <a:defRPr/>
              </a:pPr>
              <a:r>
                <a:rPr lang="pl-PL" sz="2000" b="1" dirty="0">
                  <a:solidFill>
                    <a:sysClr val="window" lastClr="FFFFFF"/>
                  </a:solidFill>
                  <a:latin typeface="Arial Narrow" pitchFamily="34" charset="0"/>
                </a:rPr>
                <a:t>Priorytet </a:t>
              </a:r>
              <a:r>
                <a:rPr lang="pl-PL" sz="2000" b="1" dirty="0" smtClean="0">
                  <a:solidFill>
                    <a:sysClr val="window" lastClr="FFFFFF"/>
                  </a:solidFill>
                  <a:latin typeface="Arial Narrow" pitchFamily="34" charset="0"/>
                </a:rPr>
                <a:t>Inwestycyjny: System transportu kolejowego (PI  5.2)</a:t>
              </a:r>
              <a:endParaRPr lang="pl-PL" sz="2000" b="1" dirty="0">
                <a:solidFill>
                  <a:sysClr val="window" lastClr="FFFFFF"/>
                </a:solidFill>
                <a:latin typeface="Arial Narrow" pitchFamily="34" charset="0"/>
              </a:endParaRPr>
            </a:p>
          </p:txBody>
        </p:sp>
      </p:grpSp>
      <p:graphicFrame>
        <p:nvGraphicFramePr>
          <p:cNvPr id="17" name="Tabela 16"/>
          <p:cNvGraphicFramePr>
            <a:graphicFrameLocks noGrp="1"/>
          </p:cNvGraphicFramePr>
          <p:nvPr>
            <p:extLst>
              <p:ext uri="{D42A27DB-BD31-4B8C-83A1-F6EECF244321}">
                <p14:modId xmlns:p14="http://schemas.microsoft.com/office/powerpoint/2010/main" val="4102964888"/>
              </p:ext>
            </p:extLst>
          </p:nvPr>
        </p:nvGraphicFramePr>
        <p:xfrm>
          <a:off x="466083" y="3573016"/>
          <a:ext cx="8409954" cy="1822688"/>
        </p:xfrm>
        <a:graphic>
          <a:graphicData uri="http://schemas.openxmlformats.org/drawingml/2006/table">
            <a:tbl>
              <a:tblPr>
                <a:tableStyleId>{16D9F66E-5EB9-4882-86FB-DCBF35E3C3E4}</a:tableStyleId>
              </a:tblPr>
              <a:tblGrid>
                <a:gridCol w="8409954"/>
              </a:tblGrid>
              <a:tr h="1822688">
                <a:tc>
                  <a:txBody>
                    <a:bodyPr/>
                    <a:lstStyle/>
                    <a:p>
                      <a:pPr marL="266700" indent="-266700" algn="just">
                        <a:lnSpc>
                          <a:spcPct val="100000"/>
                        </a:lnSpc>
                        <a:spcAft>
                          <a:spcPts val="300"/>
                        </a:spcAft>
                        <a:buFont typeface="Wingdings" pitchFamily="2" charset="2"/>
                        <a:buChar char="§"/>
                      </a:pPr>
                      <a:r>
                        <a:rPr lang="pl-PL" sz="1200" kern="1200" dirty="0" smtClean="0">
                          <a:solidFill>
                            <a:schemeClr val="dk1"/>
                          </a:solidFill>
                          <a:latin typeface="Calibri" pitchFamily="34" charset="0"/>
                          <a:ea typeface="+mn-ea"/>
                          <a:cs typeface="+mn-cs"/>
                        </a:rPr>
                        <a:t>Wsparciem </a:t>
                      </a:r>
                      <a:r>
                        <a:rPr lang="pl-PL" sz="1200" kern="1200" dirty="0" smtClean="0">
                          <a:solidFill>
                            <a:schemeClr val="dk1"/>
                          </a:solidFill>
                          <a:latin typeface="Calibri" pitchFamily="34" charset="0"/>
                          <a:ea typeface="+mn-ea"/>
                          <a:cs typeface="+mn-cs"/>
                        </a:rPr>
                        <a:t>objęte będą projekty dotyczące infrastruktury transportu kolejowego, których zarządcą</a:t>
                      </a:r>
                      <a:r>
                        <a:rPr lang="pl-PL" sz="1200" kern="1200" baseline="0" dirty="0" smtClean="0">
                          <a:solidFill>
                            <a:schemeClr val="dk1"/>
                          </a:solidFill>
                          <a:latin typeface="Calibri" pitchFamily="34" charset="0"/>
                          <a:ea typeface="+mn-ea"/>
                          <a:cs typeface="+mn-cs"/>
                        </a:rPr>
                        <a:t> nie jest PKP PLK S.A (linia demarkacyjna), </a:t>
                      </a:r>
                      <a:r>
                        <a:rPr lang="pl-PL" sz="1200" kern="1200" dirty="0" smtClean="0">
                          <a:solidFill>
                            <a:schemeClr val="dk1"/>
                          </a:solidFill>
                          <a:latin typeface="Calibri" pitchFamily="34" charset="0"/>
                          <a:ea typeface="+mn-ea"/>
                          <a:cs typeface="+mn-cs"/>
                        </a:rPr>
                        <a:t>położonej poza siecią połączeń krajowych </a:t>
                      </a:r>
                      <a:br>
                        <a:rPr lang="pl-PL" sz="1200" kern="1200" dirty="0" smtClean="0">
                          <a:solidFill>
                            <a:schemeClr val="dk1"/>
                          </a:solidFill>
                          <a:latin typeface="Calibri" pitchFamily="34" charset="0"/>
                          <a:ea typeface="+mn-ea"/>
                          <a:cs typeface="+mn-cs"/>
                        </a:rPr>
                      </a:br>
                      <a:r>
                        <a:rPr lang="pl-PL" sz="1200" kern="1200" dirty="0" smtClean="0">
                          <a:solidFill>
                            <a:schemeClr val="dk1"/>
                          </a:solidFill>
                          <a:latin typeface="Calibri" pitchFamily="34" charset="0"/>
                          <a:ea typeface="+mn-ea"/>
                          <a:cs typeface="+mn-cs"/>
                        </a:rPr>
                        <a:t>i międzynarodowych, polegające na budowie, modernizacji oraz rehabilitacji infrastruktury liniowej, punktowej (dworce kolejowe, stacje i przystanki kolejowe) oraz towarzyszącej (w tym działania podnoszące bezpieczeństwo i konkurencyjność transportu kolejowego). </a:t>
                      </a:r>
                    </a:p>
                    <a:p>
                      <a:pPr marL="266700" indent="-266700" algn="just">
                        <a:lnSpc>
                          <a:spcPct val="100000"/>
                        </a:lnSpc>
                        <a:spcAft>
                          <a:spcPts val="300"/>
                        </a:spcAft>
                        <a:buFont typeface="Wingdings" pitchFamily="2" charset="2"/>
                        <a:buChar char="§"/>
                      </a:pPr>
                      <a:r>
                        <a:rPr lang="pl-PL" sz="1200" kern="1200" dirty="0" smtClean="0">
                          <a:solidFill>
                            <a:schemeClr val="dk1"/>
                          </a:solidFill>
                          <a:latin typeface="Calibri" pitchFamily="34" charset="0"/>
                          <a:ea typeface="+mn-ea"/>
                          <a:cs typeface="+mn-cs"/>
                        </a:rPr>
                        <a:t>Ponadto w ramach priorytetu realizowane będą przedsięwzięcia związane z systemami bezpieczeństwa oraz zakupem i modernizacją taboru kolejowego obsługującego połączenia wojewódzkie.</a:t>
                      </a:r>
                    </a:p>
                    <a:p>
                      <a:pPr marL="266700" indent="-266700" algn="just">
                        <a:lnSpc>
                          <a:spcPct val="100000"/>
                        </a:lnSpc>
                        <a:spcAft>
                          <a:spcPts val="300"/>
                        </a:spcAft>
                        <a:buFont typeface="Wingdings" pitchFamily="2" charset="2"/>
                        <a:buChar char="§"/>
                      </a:pPr>
                      <a:r>
                        <a:rPr lang="pl-PL" sz="1200" kern="1200" dirty="0" smtClean="0">
                          <a:solidFill>
                            <a:schemeClr val="dk1"/>
                          </a:solidFill>
                          <a:latin typeface="Calibri" pitchFamily="34" charset="0"/>
                          <a:ea typeface="+mn-ea"/>
                          <a:cs typeface="+mn-cs"/>
                        </a:rPr>
                        <a:t>Dofinansowanie będą mogły również otrzymać projekty dotyczące inwestycji na</a:t>
                      </a:r>
                      <a:r>
                        <a:rPr lang="pl-PL" sz="1200" kern="1200" baseline="0" dirty="0" smtClean="0">
                          <a:solidFill>
                            <a:schemeClr val="dk1"/>
                          </a:solidFill>
                          <a:latin typeface="Calibri" pitchFamily="34" charset="0"/>
                          <a:ea typeface="+mn-ea"/>
                          <a:cs typeface="+mn-cs"/>
                        </a:rPr>
                        <a:t> liniach kolejowych zarządzanych przez PKP PLK S.A, wynegocjowane w Kontrakcie Terytorialnym</a:t>
                      </a:r>
                      <a:r>
                        <a:rPr lang="pl-PL" sz="1200" kern="1200" baseline="0" dirty="0" smtClean="0">
                          <a:solidFill>
                            <a:schemeClr val="dk1"/>
                          </a:solidFill>
                          <a:latin typeface="Calibri" pitchFamily="34" charset="0"/>
                          <a:ea typeface="+mn-ea"/>
                          <a:cs typeface="+mn-cs"/>
                        </a:rPr>
                        <a:t>.</a:t>
                      </a:r>
                      <a:endParaRPr lang="pl-PL" sz="1600" dirty="0">
                        <a:latin typeface="Calibri" pitchFamily="34" charset="0"/>
                        <a:ea typeface="Calibri"/>
                        <a:cs typeface="Times New Roman"/>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739211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0" y="44624"/>
            <a:ext cx="9144000" cy="431800"/>
          </a:xfrm>
          <a:prstGeom prst="rect">
            <a:avLst/>
          </a:prstGeom>
          <a:solidFill>
            <a:srgbClr val="FFC000"/>
          </a:solid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b="1"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DLA Województwa Dolnośląskiego NA LATA 2007-2013</a:t>
            </a:r>
            <a:endParaRPr kumimoji="0" lang="pl-PL" sz="1600" b="1"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sp>
        <p:nvSpPr>
          <p:cNvPr id="3" name="Prostokąt 2"/>
          <p:cNvSpPr/>
          <p:nvPr/>
        </p:nvSpPr>
        <p:spPr>
          <a:xfrm>
            <a:off x="232817" y="620688"/>
            <a:ext cx="8640960" cy="504056"/>
          </a:xfrm>
          <a:prstGeom prst="rect">
            <a:avLst/>
          </a:prstGeom>
          <a:solidFill>
            <a:schemeClr val="bg2">
              <a:lumMod val="2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pl-PL" sz="1600" b="1" dirty="0" smtClean="0">
                <a:solidFill>
                  <a:schemeClr val="bg1"/>
                </a:solidFill>
                <a:latin typeface="Cambria" pitchFamily="18" charset="0"/>
                <a:ea typeface="Times New Roman" pitchFamily="18" charset="0"/>
                <a:cs typeface="Times New Roman" pitchFamily="18" charset="0"/>
              </a:rPr>
              <a:t>Wartość projektów zrealizowanych i realizowanych na terenie powiatu kamiennogórskiego dofinansowanych w ramach RPO WD na lata 2007-2013 </a:t>
            </a:r>
          </a:p>
        </p:txBody>
      </p:sp>
      <p:graphicFrame>
        <p:nvGraphicFramePr>
          <p:cNvPr id="5" name="Tabela 4"/>
          <p:cNvGraphicFramePr>
            <a:graphicFrameLocks noGrp="1"/>
          </p:cNvGraphicFramePr>
          <p:nvPr>
            <p:extLst>
              <p:ext uri="{D42A27DB-BD31-4B8C-83A1-F6EECF244321}">
                <p14:modId xmlns:p14="http://schemas.microsoft.com/office/powerpoint/2010/main" val="3444391271"/>
              </p:ext>
            </p:extLst>
          </p:nvPr>
        </p:nvGraphicFramePr>
        <p:xfrm>
          <a:off x="400992" y="1316828"/>
          <a:ext cx="8491488" cy="4776468"/>
        </p:xfrm>
        <a:graphic>
          <a:graphicData uri="http://schemas.openxmlformats.org/drawingml/2006/table">
            <a:tbl>
              <a:tblPr>
                <a:tableStyleId>{16D9F66E-5EB9-4882-86FB-DCBF35E3C3E4}</a:tableStyleId>
              </a:tblPr>
              <a:tblGrid>
                <a:gridCol w="8491488"/>
              </a:tblGrid>
              <a:tr h="4776468">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Całkowita wartość dofinansowanych projektów: </a:t>
                      </a:r>
                      <a:r>
                        <a:rPr lang="pl-PL" sz="1600" b="1" kern="1200" dirty="0" smtClean="0">
                          <a:solidFill>
                            <a:schemeClr val="dk1"/>
                          </a:solidFill>
                          <a:latin typeface="Calibri" panose="020F0502020204030204" pitchFamily="34" charset="0"/>
                          <a:ea typeface="+mn-ea"/>
                          <a:cs typeface="+mn-cs"/>
                        </a:rPr>
                        <a:t>108 696 641,76 PLN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baseline="0" dirty="0" smtClean="0">
                          <a:solidFill>
                            <a:schemeClr val="dk1"/>
                          </a:solidFill>
                          <a:latin typeface="Calibri" panose="020F0502020204030204" pitchFamily="34" charset="0"/>
                          <a:ea typeface="+mn-ea"/>
                          <a:cs typeface="+mn-cs"/>
                        </a:rPr>
                        <a:t>Całkowita wartość wydatków kwalifikowalnych dofinansowanych projektów: 85 294 800,12 PLN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baseline="0" dirty="0" smtClean="0">
                          <a:solidFill>
                            <a:schemeClr val="dk1"/>
                          </a:solidFill>
                          <a:latin typeface="Calibri" panose="020F0502020204030204" pitchFamily="34" charset="0"/>
                          <a:ea typeface="+mn-ea"/>
                          <a:cs typeface="+mn-cs"/>
                        </a:rPr>
                        <a:t>Wartość dofinansowania: </a:t>
                      </a:r>
                      <a:r>
                        <a:rPr lang="pl-PL" sz="1600" b="1" kern="1200" baseline="0" dirty="0" smtClean="0">
                          <a:solidFill>
                            <a:schemeClr val="dk1"/>
                          </a:solidFill>
                          <a:latin typeface="Calibri" panose="020F0502020204030204" pitchFamily="34" charset="0"/>
                          <a:ea typeface="+mn-ea"/>
                          <a:cs typeface="+mn-cs"/>
                        </a:rPr>
                        <a:t>64 047 572, 74 PLN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baseline="0" dirty="0" smtClean="0">
                          <a:solidFill>
                            <a:schemeClr val="dk1"/>
                          </a:solidFill>
                          <a:latin typeface="Calibri" panose="020F0502020204030204" pitchFamily="34" charset="0"/>
                          <a:ea typeface="+mn-ea"/>
                          <a:cs typeface="+mn-cs"/>
                        </a:rPr>
                        <a:t>W tym UE: 63 851 700,77 PLN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600" kern="1200" baseline="0" dirty="0" smtClean="0">
                        <a:solidFill>
                          <a:schemeClr val="dk1"/>
                        </a:solidFill>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Wartość dofinansowania w podziale na Działania:</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1.1. Inwestycje dla przedsiębiorstw – 1 279 040,47 PLN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1.2. Doradztwo dla firm oraz wsparcie dla Instytucji Otoczenia Biznesu – 26 772,47 PLN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2.2. Rozwój usług elektronicznych – 386 301,36 PLN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4.1. Gospodarka odpadami – </a:t>
                      </a:r>
                      <a:r>
                        <a:rPr lang="pl-PL" sz="1600" b="1" kern="1200" dirty="0" smtClean="0">
                          <a:solidFill>
                            <a:schemeClr val="dk1"/>
                          </a:solidFill>
                          <a:latin typeface="Calibri" panose="020F0502020204030204" pitchFamily="34" charset="0"/>
                          <a:ea typeface="+mn-ea"/>
                          <a:cs typeface="+mn-cs"/>
                        </a:rPr>
                        <a:t>32 212 312,04 PLN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4.2. Infrastruktura wodno-ściekowa – </a:t>
                      </a:r>
                      <a:r>
                        <a:rPr lang="pl-PL" sz="1600" b="1" kern="1200" dirty="0" smtClean="0">
                          <a:solidFill>
                            <a:schemeClr val="dk1"/>
                          </a:solidFill>
                          <a:latin typeface="Calibri" panose="020F0502020204030204" pitchFamily="34" charset="0"/>
                          <a:ea typeface="+mn-ea"/>
                          <a:cs typeface="+mn-cs"/>
                        </a:rPr>
                        <a:t>8 275 513,05 PLN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4.3. Poprawa jakości powietrza – 665 975,00 PLN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5.4. Zwiększanie efektywności energetycznej – 2 633 177,40 PLN</a:t>
                      </a:r>
                      <a:endParaRPr lang="pl-PL" sz="1600" kern="1200" baseline="0" dirty="0" smtClean="0">
                        <a:solidFill>
                          <a:schemeClr val="dk1"/>
                        </a:solidFill>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7.2. Rozwój infrastruktury placówek edukacyjnych – 323 514,31 PLN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8.1. Poprawa jakości opieki zdrowotnej – </a:t>
                      </a:r>
                      <a:r>
                        <a:rPr lang="pl-PL" sz="1600" b="1" kern="1200" dirty="0" smtClean="0">
                          <a:solidFill>
                            <a:schemeClr val="dk1"/>
                          </a:solidFill>
                          <a:latin typeface="Calibri" panose="020F0502020204030204" pitchFamily="34" charset="0"/>
                          <a:ea typeface="+mn-ea"/>
                          <a:cs typeface="+mn-cs"/>
                        </a:rPr>
                        <a:t>8 251 337,71 PLN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9.1. Odnowa zdegradowanych obszarów miejskich w miastach powyżej 10 tysięcy mieszkańców –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b="1" kern="1200" dirty="0" smtClean="0">
                          <a:solidFill>
                            <a:schemeClr val="dk1"/>
                          </a:solidFill>
                          <a:latin typeface="Calibri" panose="020F0502020204030204" pitchFamily="34" charset="0"/>
                          <a:ea typeface="+mn-ea"/>
                          <a:cs typeface="+mn-cs"/>
                        </a:rPr>
                        <a:t>9 358 920,90 PLN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9.2. Wsparcie dla przedsięwzięć w zakresie mieszkalnictwa w miastach poniżej 10 tysięcy mieszkańców – 634 708,03 </a:t>
                      </a:r>
                      <a:r>
                        <a:rPr lang="pl-PL" sz="1600" kern="1200" dirty="0" smtClean="0">
                          <a:solidFill>
                            <a:schemeClr val="dk1"/>
                          </a:solidFill>
                          <a:latin typeface="Calibri" panose="020F0502020204030204" pitchFamily="34" charset="0"/>
                          <a:ea typeface="+mn-ea"/>
                          <a:cs typeface="+mn-cs"/>
                        </a:rPr>
                        <a:t>PLN</a:t>
                      </a:r>
                      <a:endParaRPr lang="pl-PL" sz="1600" kern="1200" dirty="0" smtClean="0">
                        <a:solidFill>
                          <a:schemeClr val="dk1"/>
                        </a:solidFill>
                        <a:latin typeface="Calibri" panose="020F0502020204030204" pitchFamily="34" charset="0"/>
                        <a:ea typeface="+mn-ea"/>
                        <a:cs typeface="+mn-cs"/>
                      </a:endParaRPr>
                    </a:p>
                  </a:txBody>
                  <a:tcPr marL="72000" marR="72000" marT="36000" marB="36000" anchor="ctr">
                    <a:solidFill>
                      <a:schemeClr val="accent3">
                        <a:lumMod val="20000"/>
                        <a:lumOff val="80000"/>
                      </a:schemeClr>
                    </a:solidFill>
                  </a:tcPr>
                </a:tc>
              </a:tr>
            </a:tbl>
          </a:graphicData>
        </a:graphic>
      </p:graphicFrame>
      <p:pic>
        <p:nvPicPr>
          <p:cNvPr id="7" name="Obraz 6"/>
          <p:cNvPicPr>
            <a:picLocks noChangeAspect="1"/>
          </p:cNvPicPr>
          <p:nvPr/>
        </p:nvPicPr>
        <p:blipFill>
          <a:blip r:embed="rId2" cstate="print"/>
          <a:srcRect/>
          <a:stretch>
            <a:fillRect/>
          </a:stretch>
        </p:blipFill>
        <p:spPr bwMode="auto">
          <a:xfrm>
            <a:off x="251520" y="6237312"/>
            <a:ext cx="1425575" cy="488950"/>
          </a:xfrm>
          <a:prstGeom prst="rect">
            <a:avLst/>
          </a:prstGeom>
          <a:noFill/>
          <a:ln w="9525">
            <a:noFill/>
            <a:miter lim="800000"/>
            <a:headEnd/>
            <a:tailEnd/>
          </a:ln>
        </p:spPr>
      </p:pic>
    </p:spTree>
    <p:extLst>
      <p:ext uri="{BB962C8B-B14F-4D97-AF65-F5344CB8AC3E}">
        <p14:creationId xmlns:p14="http://schemas.microsoft.com/office/powerpoint/2010/main" val="2487509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8000" r="-8000"/>
          </a:stretch>
        </a:blipFill>
        <a:effectLst/>
      </p:bgPr>
    </p:bg>
    <p:spTree>
      <p:nvGrpSpPr>
        <p:cNvPr id="1" name=""/>
        <p:cNvGrpSpPr/>
        <p:nvPr/>
      </p:nvGrpSpPr>
      <p:grpSpPr>
        <a:xfrm>
          <a:off x="0" y="0"/>
          <a:ext cx="0" cy="0"/>
          <a:chOff x="0" y="0"/>
          <a:chExt cx="0" cy="0"/>
        </a:xfrm>
      </p:grpSpPr>
      <p:sp>
        <p:nvSpPr>
          <p:cNvPr id="34" name="Symbol zastępczy numeru slajdu 4"/>
          <p:cNvSpPr txBox="1">
            <a:spLocks/>
          </p:cNvSpPr>
          <p:nvPr/>
        </p:nvSpPr>
        <p:spPr>
          <a:xfrm>
            <a:off x="142875" y="6286500"/>
            <a:ext cx="2305050" cy="365125"/>
          </a:xfrm>
          <a:prstGeom prst="rect">
            <a:avLst/>
          </a:prstGeom>
        </p:spPr>
        <p:txBody>
          <a:bodyPr anchor="ctr"/>
          <a:lstStyle/>
          <a:p>
            <a:pPr>
              <a:defRPr/>
            </a:pPr>
            <a:fld id="{31D89AAF-5687-43CB-8A87-8E28336D2124}" type="slidenum">
              <a:rPr lang="pl-PL" sz="1600" b="1">
                <a:solidFill>
                  <a:prstClr val="black">
                    <a:tint val="75000"/>
                  </a:prstClr>
                </a:solidFill>
              </a:rPr>
              <a:pPr>
                <a:defRPr/>
              </a:pPr>
              <a:t>30</a:t>
            </a:fld>
            <a:endParaRPr lang="pl-PL" sz="1600" b="1" dirty="0">
              <a:solidFill>
                <a:prstClr val="black">
                  <a:tint val="75000"/>
                </a:prstClr>
              </a:solidFill>
            </a:endParaRPr>
          </a:p>
        </p:txBody>
      </p:sp>
      <p:sp>
        <p:nvSpPr>
          <p:cNvPr id="5" name="Tytuł 1"/>
          <p:cNvSpPr txBox="1">
            <a:spLocks/>
          </p:cNvSpPr>
          <p:nvPr/>
        </p:nvSpPr>
        <p:spPr>
          <a:xfrm>
            <a:off x="285750" y="1125538"/>
            <a:ext cx="8501063" cy="4751387"/>
          </a:xfrm>
          <a:prstGeom prst="rect">
            <a:avLst/>
          </a:prstGeom>
        </p:spPr>
        <p:txBody>
          <a:bodyPr anchor="ctr"/>
          <a:lstStyle/>
          <a:p>
            <a:pPr algn="ctr">
              <a:lnSpc>
                <a:spcPts val="5800"/>
              </a:lnSpc>
              <a:spcBef>
                <a:spcPct val="0"/>
              </a:spcBef>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endParaRPr>
          </a:p>
        </p:txBody>
      </p:sp>
      <p:sp>
        <p:nvSpPr>
          <p:cNvPr id="4" name="Symbol zastępczy zawartości 5"/>
          <p:cNvSpPr>
            <a:spLocks noGrp="1"/>
          </p:cNvSpPr>
          <p:nvPr>
            <p:ph idx="1"/>
          </p:nvPr>
        </p:nvSpPr>
        <p:spPr>
          <a:xfrm>
            <a:off x="0" y="0"/>
            <a:ext cx="9144000" cy="1556792"/>
          </a:xfrm>
          <a:solidFill>
            <a:schemeClr val="bg1">
              <a:lumMod val="85000"/>
              <a:alpha val="60000"/>
            </a:schemeClr>
          </a:solidFill>
        </p:spPr>
        <p:txBody>
          <a:bodyPr rtlCol="0">
            <a:normAutofit/>
          </a:bodyPr>
          <a:lstStyle/>
          <a:p>
            <a:pPr marL="457200" indent="-457200" algn="just" eaLnBrk="1" fontAlgn="auto" hangingPunct="1">
              <a:spcAft>
                <a:spcPts val="0"/>
              </a:spcAft>
              <a:buFont typeface="Arial" pitchFamily="34" charset="0"/>
              <a:buNone/>
              <a:defRPr/>
            </a:pPr>
            <a:endParaRPr lang="pl-PL" sz="2400" b="1" u="sng" dirty="0" smtClean="0"/>
          </a:p>
          <a:p>
            <a:pPr marL="457200" indent="-457200" algn="just" eaLnBrk="1" fontAlgn="auto" hangingPunct="1">
              <a:spcAft>
                <a:spcPts val="0"/>
              </a:spcAft>
              <a:buFont typeface="Arial" pitchFamily="34" charset="0"/>
              <a:buNone/>
              <a:defRPr/>
            </a:pPr>
            <a:endParaRPr lang="pl-PL" sz="2400" b="1" u="sng" dirty="0"/>
          </a:p>
          <a:p>
            <a:pPr marL="457200" indent="-457200" algn="ctr" eaLnBrk="1" fontAlgn="auto" hangingPunct="1">
              <a:spcAft>
                <a:spcPts val="0"/>
              </a:spcAft>
              <a:buFont typeface="Arial" pitchFamily="34" charset="0"/>
              <a:buNone/>
              <a:defRPr/>
            </a:pPr>
            <a:endParaRPr lang="pl-PL" sz="3000" b="1" u="sng" dirty="0" smtClean="0"/>
          </a:p>
          <a:p>
            <a:pPr marL="457200" indent="-457200" algn="ctr" eaLnBrk="1" fontAlgn="auto" hangingPunct="1">
              <a:spcAft>
                <a:spcPts val="0"/>
              </a:spcAft>
              <a:buFont typeface="Arial" pitchFamily="34" charset="0"/>
              <a:buNone/>
              <a:defRPr/>
            </a:pPr>
            <a:endParaRPr lang="pl-PL" sz="3000" b="1" u="sng" dirty="0" smtClean="0"/>
          </a:p>
          <a:p>
            <a:pPr marL="457200" indent="-457200" algn="ctr" eaLnBrk="1" fontAlgn="auto" hangingPunct="1">
              <a:spcAft>
                <a:spcPts val="0"/>
              </a:spcAft>
              <a:buFont typeface="Arial" pitchFamily="34" charset="0"/>
              <a:buNone/>
              <a:defRPr/>
            </a:pPr>
            <a:endParaRPr lang="pl-PL" sz="3000" b="1" u="sng" dirty="0" smtClean="0"/>
          </a:p>
          <a:p>
            <a:pPr marL="457200" indent="-457200" algn="ctr" eaLnBrk="1" fontAlgn="auto" hangingPunct="1">
              <a:spcAft>
                <a:spcPts val="0"/>
              </a:spcAft>
              <a:buFont typeface="Arial" pitchFamily="34" charset="0"/>
              <a:buNone/>
              <a:defRPr/>
            </a:pPr>
            <a:endParaRPr lang="pl-PL" sz="3500" b="1" u="sng" dirty="0" smtClean="0"/>
          </a:p>
          <a:p>
            <a:pPr marL="457200" indent="-457200" algn="ctr" eaLnBrk="1" fontAlgn="auto" hangingPunct="1">
              <a:spcAft>
                <a:spcPts val="0"/>
              </a:spcAft>
              <a:buFont typeface="Arial" pitchFamily="34" charset="0"/>
              <a:buNone/>
              <a:defRPr/>
            </a:pPr>
            <a:endParaRPr lang="pl-PL" sz="4600" b="1" u="sng" dirty="0" smtClean="0"/>
          </a:p>
          <a:p>
            <a:pPr marL="457200" indent="-457200" algn="ctr" eaLnBrk="1" fontAlgn="auto" hangingPunct="1">
              <a:spcAft>
                <a:spcPts val="0"/>
              </a:spcAft>
              <a:buFont typeface="Arial" pitchFamily="34" charset="0"/>
              <a:buNone/>
              <a:defRPr/>
            </a:pPr>
            <a:endParaRPr lang="pl-PL" sz="5900" b="1" u="sng" dirty="0" smtClean="0"/>
          </a:p>
          <a:p>
            <a:pPr algn="just" eaLnBrk="1" fontAlgn="auto" hangingPunct="1">
              <a:spcAft>
                <a:spcPts val="0"/>
              </a:spcAft>
              <a:buFont typeface="Arial" pitchFamily="34" charset="0"/>
              <a:buChar char="•"/>
              <a:defRPr/>
            </a:pPr>
            <a:endParaRPr lang="pl-PL" sz="2400" dirty="0" smtClean="0"/>
          </a:p>
          <a:p>
            <a:pPr algn="just" eaLnBrk="1" fontAlgn="auto" hangingPunct="1">
              <a:spcAft>
                <a:spcPts val="0"/>
              </a:spcAft>
              <a:buFont typeface="Arial" pitchFamily="34" charset="0"/>
              <a:buNone/>
              <a:defRPr/>
            </a:pPr>
            <a:endParaRPr lang="pl-PL" sz="2400" dirty="0" smtClean="0"/>
          </a:p>
          <a:p>
            <a:pPr algn="just" eaLnBrk="1" fontAlgn="auto" hangingPunct="1">
              <a:spcAft>
                <a:spcPts val="0"/>
              </a:spcAft>
              <a:buFont typeface="Arial" pitchFamily="34" charset="0"/>
              <a:buNone/>
              <a:defRPr/>
            </a:pPr>
            <a:endParaRPr lang="pl-PL" sz="2400" dirty="0" smtClean="0"/>
          </a:p>
          <a:p>
            <a:pPr algn="just" eaLnBrk="1" fontAlgn="auto" hangingPunct="1">
              <a:spcAft>
                <a:spcPts val="0"/>
              </a:spcAft>
              <a:buFont typeface="Arial" pitchFamily="34" charset="0"/>
              <a:buNone/>
              <a:defRPr/>
            </a:pPr>
            <a:endParaRPr lang="pl-PL" sz="2400" dirty="0"/>
          </a:p>
        </p:txBody>
      </p:sp>
      <p:pic>
        <p:nvPicPr>
          <p:cNvPr id="7" name="Obraz 5"/>
          <p:cNvPicPr>
            <a:picLocks noChangeAspect="1"/>
          </p:cNvPicPr>
          <p:nvPr/>
        </p:nvPicPr>
        <p:blipFill>
          <a:blip r:embed="rId4" cstate="print"/>
          <a:srcRect/>
          <a:stretch>
            <a:fillRect/>
          </a:stretch>
        </p:blipFill>
        <p:spPr bwMode="auto">
          <a:xfrm>
            <a:off x="107950" y="6237288"/>
            <a:ext cx="1425575" cy="48895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29" y="74787"/>
            <a:ext cx="857250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upa 12"/>
          <p:cNvGrpSpPr/>
          <p:nvPr/>
        </p:nvGrpSpPr>
        <p:grpSpPr>
          <a:xfrm>
            <a:off x="389062" y="660789"/>
            <a:ext cx="8499181" cy="872629"/>
            <a:chOff x="137542" y="-1"/>
            <a:chExt cx="8499181" cy="579675"/>
          </a:xfrm>
        </p:grpSpPr>
        <p:sp>
          <p:nvSpPr>
            <p:cNvPr id="13" name="Prostokąt zaokrąglony 12"/>
            <p:cNvSpPr/>
            <p:nvPr/>
          </p:nvSpPr>
          <p:spPr>
            <a:xfrm>
              <a:off x="137542" y="-1"/>
              <a:ext cx="8499181" cy="579675"/>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Prostokąt 13"/>
            <p:cNvSpPr/>
            <p:nvPr/>
          </p:nvSpPr>
          <p:spPr>
            <a:xfrm>
              <a:off x="156221" y="-1"/>
              <a:ext cx="8461821" cy="363991"/>
            </a:xfrm>
            <a:prstGeom prst="rect">
              <a:avLst/>
            </a:prstGeom>
            <a:noFill/>
            <a:ln>
              <a:noFill/>
            </a:ln>
            <a:effectLst/>
          </p:spPr>
          <p:txBody>
            <a:bodyPr spcFirstLastPara="0" vert="horz" wrap="square" lIns="236234" tIns="0" rIns="236234" bIns="0" numCol="1" spcCol="1270" anchor="ctr" anchorCtr="0">
              <a:noAutofit/>
            </a:bodyPr>
            <a:lstStyle/>
            <a:p>
              <a:pPr defTabSz="1155700">
                <a:lnSpc>
                  <a:spcPct val="90000"/>
                </a:lnSpc>
                <a:spcBef>
                  <a:spcPct val="0"/>
                </a:spcBef>
                <a:spcAft>
                  <a:spcPct val="35000"/>
                </a:spcAft>
                <a:defRPr/>
              </a:pPr>
              <a:endParaRPr lang="pl-PL" sz="2400" b="1" dirty="0" smtClean="0">
                <a:solidFill>
                  <a:sysClr val="window" lastClr="FFFFFF"/>
                </a:solidFill>
                <a:latin typeface="Arial Narrow" pitchFamily="34" charset="0"/>
              </a:endParaRPr>
            </a:p>
            <a:p>
              <a:pPr algn="ctr" defTabSz="1155700">
                <a:lnSpc>
                  <a:spcPct val="90000"/>
                </a:lnSpc>
                <a:spcBef>
                  <a:spcPct val="0"/>
                </a:spcBef>
                <a:spcAft>
                  <a:spcPct val="35000"/>
                </a:spcAft>
                <a:defRPr/>
              </a:pPr>
              <a:r>
                <a:rPr lang="pl-PL" sz="2800" b="1" dirty="0" smtClean="0">
                  <a:solidFill>
                    <a:sysClr val="window" lastClr="FFFFFF"/>
                  </a:solidFill>
                  <a:latin typeface="Arial Narrow" pitchFamily="34" charset="0"/>
                </a:rPr>
                <a:t>OŚ PRIORYTETOWA 6: INFRASTRUKTURA SPÓJNOŚCI       SPOŁECZNEJ</a:t>
              </a:r>
              <a:endParaRPr lang="pl-PL" sz="2800" b="1" dirty="0">
                <a:solidFill>
                  <a:sysClr val="window" lastClr="FFFFFF"/>
                </a:solidFill>
                <a:latin typeface="Arial Narrow" pitchFamily="34" charset="0"/>
              </a:endParaRPr>
            </a:p>
          </p:txBody>
        </p:sp>
      </p:grpSp>
    </p:spTree>
    <p:extLst>
      <p:ext uri="{BB962C8B-B14F-4D97-AF65-F5344CB8AC3E}">
        <p14:creationId xmlns:p14="http://schemas.microsoft.com/office/powerpoint/2010/main" val="284483767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reflection blurRad="12700" stA="50000" endPos="50000" dist="5000" dir="5400000" sy="-100000" rotWithShape="0"/>
                </a:effectLst>
                <a:latin typeface="Arial Narrow" pitchFamily="34" charset="0"/>
              </a:rPr>
              <a:t>Regionalny Program Operacyjny Województwa Dolnośląskiego 2014 - 202</a:t>
            </a: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3" name="Grupa 12"/>
          <p:cNvGrpSpPr/>
          <p:nvPr/>
        </p:nvGrpSpPr>
        <p:grpSpPr>
          <a:xfrm>
            <a:off x="376856" y="764704"/>
            <a:ext cx="8499181" cy="576064"/>
            <a:chOff x="137542" y="0"/>
            <a:chExt cx="8499181" cy="382671"/>
          </a:xfrm>
        </p:grpSpPr>
        <p:sp>
          <p:nvSpPr>
            <p:cNvPr id="14" name="Prostokąt zaokrąglony 13"/>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ysClr val="window" lastClr="FFFFFF"/>
                  </a:solidFill>
                  <a:latin typeface="Arial Narrow" pitchFamily="34" charset="0"/>
                </a:rPr>
                <a:t>Inwestycje w infrastrukturę społeczną (PI 6.1)</a:t>
              </a:r>
              <a:endParaRPr lang="pl-PL" sz="2000" b="1" dirty="0">
                <a:solidFill>
                  <a:sysClr val="window" lastClr="FFFFFF"/>
                </a:solidFill>
                <a:latin typeface="Arial Narrow"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3495289303"/>
              </p:ext>
            </p:extLst>
          </p:nvPr>
        </p:nvGraphicFramePr>
        <p:xfrm>
          <a:off x="366200" y="1484784"/>
          <a:ext cx="8480500" cy="2088232"/>
        </p:xfrm>
        <a:graphic>
          <a:graphicData uri="http://schemas.openxmlformats.org/drawingml/2006/table">
            <a:tbl>
              <a:tblPr>
                <a:tableStyleId>{16D9F66E-5EB9-4882-86FB-DCBF35E3C3E4}</a:tableStyleId>
              </a:tblPr>
              <a:tblGrid>
                <a:gridCol w="8480500"/>
              </a:tblGrid>
              <a:tr h="2088232">
                <a:tc>
                  <a:txBody>
                    <a:bodyPr/>
                    <a:lstStyle/>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a:t>
                      </a:r>
                      <a:r>
                        <a:rPr lang="pl-PL" sz="1200" kern="1200" dirty="0" smtClean="0">
                          <a:solidFill>
                            <a:schemeClr val="dk1"/>
                          </a:solidFill>
                          <a:latin typeface="Calibri" pitchFamily="34" charset="0"/>
                          <a:ea typeface="+mn-ea"/>
                          <a:cs typeface="+mn-cs"/>
                        </a:rPr>
                        <a:t>będzie ukierunkowane na budowę, remont, przebudowę (w tym dostosowanie do potrzeb osób niepełnosprawnych), rozbudowę, wyposażenie infrastruktury domów pomocy społecznej, dziennych domów pomocy, ośrodków wsparcia, hospicjów oraz ośrodków udzielających świadczeń opieki paliatywnej.</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Planowane wsparcie będzie obejmować również tworzenie i rozwój infrastruktury</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(w tym wyposażenie) opieki nad dziećmi do 3 roku życia. W tym wypadku wsparcie powinno przyczyniać się do tworzenia nowych miejsc opieki  nad dziećmi do lat trzech i wypełniać luki w dostępie do tego typu usług.</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Ponadto planuje się</a:t>
                      </a:r>
                      <a:r>
                        <a:rPr lang="pl-PL" sz="1200" kern="1200" baseline="0" dirty="0" smtClean="0">
                          <a:solidFill>
                            <a:schemeClr val="dk1"/>
                          </a:solidFill>
                          <a:latin typeface="Calibri" pitchFamily="34" charset="0"/>
                          <a:ea typeface="+mn-ea"/>
                          <a:cs typeface="+mn-cs"/>
                        </a:rPr>
                        <a:t> wsparcie w zakresie remontu, przebudowy, rozbudowy, wyposażenia infrastruktury mieszkalnictwa chronionego oraz wspomaganego skierowanego w szczególności do osób opuszczających pieczę zastępczą, zakłady poprawcze lub młodzieżowe ośrodki wychowawcze, w powiązaniu z realizacją usług społecznych.</a:t>
                      </a:r>
                      <a:endParaRPr lang="pl-PL" sz="1200" kern="1200" dirty="0" smtClean="0">
                        <a:solidFill>
                          <a:schemeClr val="dk1"/>
                        </a:solidFill>
                        <a:latin typeface="Calibri" pitchFamily="34" charset="0"/>
                        <a:ea typeface="+mn-ea"/>
                        <a:cs typeface="+mn-cs"/>
                      </a:endParaRP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w ramach EFRR musi być powiązane z realizacją celów w zakresie zwiększenia zatrudnienia, włączenia społecznego i walki z ubóstwem przewidzianym w ramach wsparcia udzielanego z EFS</a:t>
                      </a:r>
                      <a:r>
                        <a:rPr lang="pl-PL" sz="1200" kern="1200" dirty="0" smtClean="0">
                          <a:solidFill>
                            <a:schemeClr val="dk1"/>
                          </a:solidFill>
                          <a:latin typeface="Calibri" pitchFamily="34" charset="0"/>
                          <a:ea typeface="+mn-ea"/>
                          <a:cs typeface="+mn-cs"/>
                        </a:rPr>
                        <a:t>.</a:t>
                      </a:r>
                      <a:endParaRPr lang="pl-PL" sz="1200" kern="1200" dirty="0" smtClean="0">
                        <a:solidFill>
                          <a:schemeClr val="dk1"/>
                        </a:solidFill>
                        <a:latin typeface="Calibri" pitchFamily="34" charset="0"/>
                        <a:ea typeface="+mn-ea"/>
                        <a:cs typeface="+mn-cs"/>
                      </a:endParaRPr>
                    </a:p>
                  </a:txBody>
                  <a:tcPr marL="72000" marR="72000" marT="36000" marB="36000">
                    <a:solidFill>
                      <a:schemeClr val="accent3">
                        <a:lumMod val="20000"/>
                        <a:lumOff val="80000"/>
                      </a:schemeClr>
                    </a:solidFill>
                  </a:tcPr>
                </a:tc>
              </a:tr>
            </a:tbl>
          </a:graphicData>
        </a:graphic>
      </p:graphicFrame>
      <p:grpSp>
        <p:nvGrpSpPr>
          <p:cNvPr id="8" name="Grupa 12"/>
          <p:cNvGrpSpPr/>
          <p:nvPr/>
        </p:nvGrpSpPr>
        <p:grpSpPr>
          <a:xfrm>
            <a:off x="414216" y="3645024"/>
            <a:ext cx="8499181" cy="576064"/>
            <a:chOff x="137542" y="0"/>
            <a:chExt cx="8499181" cy="382671"/>
          </a:xfrm>
        </p:grpSpPr>
        <p:sp>
          <p:nvSpPr>
            <p:cNvPr id="9" name="Prostokąt zaokrąglony 8"/>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0" name="Prostokąt 9"/>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chemeClr val="bg1"/>
                  </a:solidFill>
                  <a:latin typeface="Arial Narrow" pitchFamily="34" charset="0"/>
                </a:rPr>
                <a:t>Inwestycje w infrastrukturę zdrowotną (PI  6.2)</a:t>
              </a:r>
              <a:endParaRPr lang="pl-PL" sz="2000" b="1" dirty="0">
                <a:solidFill>
                  <a:schemeClr val="bg1"/>
                </a:solidFill>
                <a:latin typeface="Arial Narrow" pitchFamily="34" charset="0"/>
              </a:endParaRPr>
            </a:p>
          </p:txBody>
        </p:sp>
      </p:grpSp>
      <p:graphicFrame>
        <p:nvGraphicFramePr>
          <p:cNvPr id="11" name="Tabela 10"/>
          <p:cNvGraphicFramePr>
            <a:graphicFrameLocks noGrp="1"/>
          </p:cNvGraphicFramePr>
          <p:nvPr>
            <p:extLst>
              <p:ext uri="{D42A27DB-BD31-4B8C-83A1-F6EECF244321}">
                <p14:modId xmlns:p14="http://schemas.microsoft.com/office/powerpoint/2010/main" val="2177935199"/>
              </p:ext>
            </p:extLst>
          </p:nvPr>
        </p:nvGraphicFramePr>
        <p:xfrm>
          <a:off x="416901" y="4365104"/>
          <a:ext cx="8461820" cy="1224136"/>
        </p:xfrm>
        <a:graphic>
          <a:graphicData uri="http://schemas.openxmlformats.org/drawingml/2006/table">
            <a:tbl>
              <a:tblPr>
                <a:tableStyleId>{16D9F66E-5EB9-4882-86FB-DCBF35E3C3E4}</a:tableStyleId>
              </a:tblPr>
              <a:tblGrid>
                <a:gridCol w="8461820"/>
              </a:tblGrid>
              <a:tr h="1224136">
                <a:tc>
                  <a:txBody>
                    <a:bodyPr/>
                    <a:lstStyle/>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Wsparcie </a:t>
                      </a:r>
                      <a:r>
                        <a:rPr lang="pl-PL" sz="1200" kern="1200" dirty="0" smtClean="0">
                          <a:solidFill>
                            <a:schemeClr val="dk1"/>
                          </a:solidFill>
                          <a:latin typeface="Calibri" pitchFamily="34" charset="0"/>
                          <a:ea typeface="+mn-ea"/>
                          <a:cs typeface="+mn-cs"/>
                        </a:rPr>
                        <a:t>będzie ukierunkowane na budowę, remont, przebudowę (w tym dostosowanie do potrzeb osób niepełnosprawnych), rozbudowę  infrastruktury oraz działania związane z zakupem sprzętu i aparatury medycznej placówek ochrony zdrowia mające na celu zwiększenie jakości specjalistycznych usług medycznych.</a:t>
                      </a:r>
                    </a:p>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Działania powyższe będą ukierunkowane na likwidację obszarów deficytu specjalistycznych usług medycznych, kluczowych z punktu widzenia interesu bezpieczeństwa życia i zdrowia mieszkańców regionu, na które istnieje stale rosnące zapotrzebowanie, w tym w szczególności w takich dziedzinach, jak: onkologia, ortopedia, rehabilitacja, psychiatria, perinatologia, neurologia oraz geriatria</a:t>
                      </a:r>
                      <a:r>
                        <a:rPr lang="pl-PL" sz="1200" kern="1200" dirty="0" smtClean="0">
                          <a:solidFill>
                            <a:schemeClr val="dk1"/>
                          </a:solidFill>
                          <a:latin typeface="Calibri" pitchFamily="34" charset="0"/>
                          <a:ea typeface="+mn-ea"/>
                          <a:cs typeface="+mn-cs"/>
                        </a:rPr>
                        <a:t>.</a:t>
                      </a:r>
                      <a:endParaRPr lang="pl-PL" sz="1200" kern="1200" dirty="0" smtClean="0">
                        <a:solidFill>
                          <a:schemeClr val="dk1"/>
                        </a:solidFill>
                        <a:latin typeface="Calibri" pitchFamily="34" charset="0"/>
                        <a:ea typeface="+mn-ea"/>
                        <a:cs typeface="+mn-cs"/>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739211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reflection blurRad="12700" stA="50000" endPos="50000" dist="5000" dir="5400000" sy="-100000" rotWithShape="0"/>
                </a:effectLst>
                <a:latin typeface="Arial Narrow" pitchFamily="34" charset="0"/>
              </a:rPr>
              <a:t>Regionalny Program Operacyjny Województwa Dolnośląskiego 2014 - 202</a:t>
            </a: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3" name="Grupa 12"/>
          <p:cNvGrpSpPr/>
          <p:nvPr/>
        </p:nvGrpSpPr>
        <p:grpSpPr>
          <a:xfrm>
            <a:off x="376856" y="692696"/>
            <a:ext cx="8499181" cy="576064"/>
            <a:chOff x="137542" y="0"/>
            <a:chExt cx="8499181" cy="382671"/>
          </a:xfrm>
        </p:grpSpPr>
        <p:sp>
          <p:nvSpPr>
            <p:cNvPr id="14" name="Prostokąt zaokrąglony 13"/>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algn="just"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chemeClr val="bg1"/>
                  </a:solidFill>
                  <a:latin typeface="Arial Narrow" pitchFamily="34" charset="0"/>
                </a:rPr>
                <a:t>Rewitalizacja zdegradowanych obszarów (PI 6.3)</a:t>
              </a:r>
              <a:endParaRPr lang="pl-PL" sz="2000" b="1" dirty="0">
                <a:solidFill>
                  <a:schemeClr val="bg1"/>
                </a:solidFill>
                <a:latin typeface="Arial Narrow"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3738221341"/>
              </p:ext>
            </p:extLst>
          </p:nvPr>
        </p:nvGraphicFramePr>
        <p:xfrm>
          <a:off x="403536" y="1412776"/>
          <a:ext cx="8461820" cy="3280020"/>
        </p:xfrm>
        <a:graphic>
          <a:graphicData uri="http://schemas.openxmlformats.org/drawingml/2006/table">
            <a:tbl>
              <a:tblPr>
                <a:tableStyleId>{16D9F66E-5EB9-4882-86FB-DCBF35E3C3E4}</a:tableStyleId>
              </a:tblPr>
              <a:tblGrid>
                <a:gridCol w="8461820"/>
              </a:tblGrid>
              <a:tr h="3096344">
                <a:tc>
                  <a:txBody>
                    <a:bodyPr/>
                    <a:lstStyle/>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a:t>
                      </a:r>
                      <a:r>
                        <a:rPr lang="pl-PL" sz="1200" kern="1200" dirty="0" smtClean="0">
                          <a:solidFill>
                            <a:schemeClr val="dk1"/>
                          </a:solidFill>
                          <a:latin typeface="Calibri" pitchFamily="34" charset="0"/>
                          <a:ea typeface="+mn-ea"/>
                          <a:cs typeface="+mn-cs"/>
                        </a:rPr>
                        <a:t>zostanie ukierunkowane na poprawę jakość życia mieszkańców oraz ożywienie gospodarcze i społeczne zdegradowanych obszarów miejskich i wiejskich, gdzie doszło do kumulacji negatywnych zjawisk społeczno-gospodarczych, środowiskowych i przestrzennych. Działania rewitalizacji infrastrukturalnej muszą służyć rozwiązywaniu zdiagnozowanych problemów społecznych i podporządkowane będą działaniom finansowanym z EFS.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Kompleksowe działania w tym zakresie obejmą remont, modernizację i adaptację istniejących budynków do funkcji społecznych, kulturalnych i edukacyjnych, odnowę zasobów mieszkaniowych (części wspólne budynków), zagospodarowanie przestrzeni publicznych obejmując również sferę bezpieczeństwa mieszkańców (monitoring miejski) lub dostosowanie przestrzeni do potrzeb osób niepełnosprawnych, a także inwestycje w tzw. drogi lokalne, możliwie jedynie, gdy będą one stanowiły element szerzej koncepcji związanej z rewitalizacją. </a:t>
                      </a:r>
                    </a:p>
                    <a:p>
                      <a:pPr marL="266700" marR="0" indent="-26670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pl-PL" sz="1200" dirty="0" smtClean="0">
                          <a:solidFill>
                            <a:schemeClr val="dk1"/>
                          </a:solidFill>
                          <a:latin typeface="Calibri" pitchFamily="34" charset="0"/>
                        </a:rPr>
                        <a:t>Wsparcie będzie udzielane w oparciu o kompleksowy</a:t>
                      </a:r>
                      <a:r>
                        <a:rPr lang="pl-PL" sz="1200" b="1" dirty="0" smtClean="0">
                          <a:solidFill>
                            <a:schemeClr val="dk1"/>
                          </a:solidFill>
                          <a:latin typeface="Calibri" pitchFamily="34" charset="0"/>
                        </a:rPr>
                        <a:t> Program Rewitalizacji </a:t>
                      </a:r>
                      <a:r>
                        <a:rPr lang="pl-PL" sz="1200" dirty="0" smtClean="0">
                          <a:solidFill>
                            <a:schemeClr val="dk1"/>
                          </a:solidFill>
                          <a:latin typeface="Calibri" pitchFamily="34" charset="0"/>
                        </a:rPr>
                        <a:t>lub inne dokumenty </a:t>
                      </a:r>
                      <a:br>
                        <a:rPr lang="pl-PL" sz="1200" dirty="0" smtClean="0">
                          <a:solidFill>
                            <a:schemeClr val="dk1"/>
                          </a:solidFill>
                          <a:latin typeface="Calibri" pitchFamily="34" charset="0"/>
                        </a:rPr>
                      </a:br>
                      <a:r>
                        <a:rPr lang="pl-PL" sz="1200" dirty="0" smtClean="0">
                          <a:solidFill>
                            <a:schemeClr val="dk1"/>
                          </a:solidFill>
                          <a:latin typeface="Calibri" pitchFamily="34" charset="0"/>
                        </a:rPr>
                        <a:t>z powyższego zakresu, obejmujące kwestie rewitalizacji w wymiarze społecznym, fizycznym, gospodarczym i przestrzennym. Punktem wyjścia do opracowania takiego Programu jest nasilenie problemów społecznych na danym terytorium powiązane z dewastacją/degradacją </a:t>
                      </a:r>
                      <a:r>
                        <a:rPr lang="pl-PL" sz="1200" dirty="0" smtClean="0">
                          <a:solidFill>
                            <a:schemeClr val="dk1"/>
                          </a:solidFill>
                          <a:latin typeface="Calibri" pitchFamily="34" charset="0"/>
                        </a:rPr>
                        <a:t>przestrzeni.</a:t>
                      </a:r>
                    </a:p>
                    <a:p>
                      <a:pPr marL="266700" marR="0" indent="-26670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200" b="0" i="0" u="none" strike="noStrike" kern="1200" cap="none" spc="0" normalizeH="0" baseline="0" noProof="0" dirty="0" smtClean="0">
                          <a:ln>
                            <a:noFill/>
                          </a:ln>
                          <a:solidFill>
                            <a:prstClr val="black"/>
                          </a:solidFill>
                          <a:effectLst/>
                          <a:uLnTx/>
                          <a:uFillTx/>
                          <a:latin typeface="Calibri" pitchFamily="34" charset="0"/>
                          <a:ea typeface="+mn-ea"/>
                          <a:cs typeface="+mn-cs"/>
                        </a:rPr>
                        <a:t>Finansowanie infrastruktury w przedsięwzięciach dotyczących rewitalizacji musi stanowić element uzupełniający dla realizacji    celów społecznych finansowanych z EFS. Wsparcie infrastruktury musi być zatem uzasadnione brakiem możliwości osiągnięcia założonych w Programie Rewitalizacji rezultatów społecznych, bez realizacji wskazanych działań inwestycyjnych.</a:t>
                      </a:r>
                    </a:p>
                    <a:p>
                      <a:pPr marL="266700" marR="0" indent="-266700" algn="just" defTabSz="914400" rtl="0" eaLnBrk="1" fontAlgn="auto" latinLnBrk="0" hangingPunct="1">
                        <a:lnSpc>
                          <a:spcPct val="100000"/>
                        </a:lnSpc>
                        <a:spcBef>
                          <a:spcPts val="0"/>
                        </a:spcBef>
                        <a:spcAft>
                          <a:spcPts val="0"/>
                        </a:spcAft>
                        <a:buClrTx/>
                        <a:buSzTx/>
                        <a:buFont typeface="Wingdings" pitchFamily="2" charset="2"/>
                        <a:buChar char="§"/>
                        <a:tabLst/>
                        <a:defRPr/>
                      </a:pPr>
                      <a:endParaRPr lang="pl-PL" sz="1850" kern="1200" dirty="0" smtClean="0">
                        <a:solidFill>
                          <a:schemeClr val="dk1"/>
                        </a:solidFill>
                        <a:latin typeface="Calibri" pitchFamily="34" charset="0"/>
                        <a:ea typeface="+mn-ea"/>
                        <a:cs typeface="+mn-cs"/>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739211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34" name="Symbol zastępczy numeru slajdu 4"/>
          <p:cNvSpPr txBox="1">
            <a:spLocks/>
          </p:cNvSpPr>
          <p:nvPr/>
        </p:nvSpPr>
        <p:spPr>
          <a:xfrm>
            <a:off x="142875" y="6286500"/>
            <a:ext cx="2305050" cy="365125"/>
          </a:xfrm>
          <a:prstGeom prst="rect">
            <a:avLst/>
          </a:prstGeom>
        </p:spPr>
        <p:txBody>
          <a:bodyPr anchor="ctr"/>
          <a:lstStyle/>
          <a:p>
            <a:pPr>
              <a:defRPr/>
            </a:pPr>
            <a:fld id="{85E9A0C4-1FE3-4590-BB49-9A0EDF065902}" type="slidenum">
              <a:rPr lang="pl-PL" sz="1600" b="1">
                <a:solidFill>
                  <a:prstClr val="black">
                    <a:tint val="75000"/>
                  </a:prstClr>
                </a:solidFill>
              </a:rPr>
              <a:pPr>
                <a:defRPr/>
              </a:pPr>
              <a:t>33</a:t>
            </a:fld>
            <a:endParaRPr lang="pl-PL" sz="1600" b="1" dirty="0">
              <a:solidFill>
                <a:prstClr val="black">
                  <a:tint val="75000"/>
                </a:prstClr>
              </a:solidFill>
            </a:endParaRPr>
          </a:p>
        </p:txBody>
      </p:sp>
      <p:sp>
        <p:nvSpPr>
          <p:cNvPr id="5" name="Tytuł 1"/>
          <p:cNvSpPr txBox="1">
            <a:spLocks/>
          </p:cNvSpPr>
          <p:nvPr/>
        </p:nvSpPr>
        <p:spPr>
          <a:xfrm>
            <a:off x="285750" y="1125538"/>
            <a:ext cx="8501063" cy="4679950"/>
          </a:xfrm>
          <a:prstGeom prst="rect">
            <a:avLst/>
          </a:prstGeom>
        </p:spPr>
        <p:txBody>
          <a:bodyPr anchor="ctr"/>
          <a:lstStyle/>
          <a:p>
            <a:pPr algn="ctr">
              <a:lnSpc>
                <a:spcPts val="5800"/>
              </a:lnSpc>
              <a:spcBef>
                <a:spcPct val="0"/>
              </a:spcBef>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endParaRPr>
          </a:p>
        </p:txBody>
      </p:sp>
      <p:sp>
        <p:nvSpPr>
          <p:cNvPr id="4" name="Symbol zastępczy zawartości 5"/>
          <p:cNvSpPr>
            <a:spLocks noGrp="1"/>
          </p:cNvSpPr>
          <p:nvPr>
            <p:ph idx="1"/>
          </p:nvPr>
        </p:nvSpPr>
        <p:spPr>
          <a:xfrm>
            <a:off x="0" y="0"/>
            <a:ext cx="9144000" cy="1628800"/>
          </a:xfrm>
          <a:solidFill>
            <a:schemeClr val="bg1">
              <a:lumMod val="85000"/>
              <a:alpha val="60000"/>
            </a:schemeClr>
          </a:solidFill>
        </p:spPr>
        <p:txBody>
          <a:bodyPr rtlCol="0">
            <a:normAutofit/>
          </a:bodyPr>
          <a:lstStyle/>
          <a:p>
            <a:pPr marL="457200" indent="-457200" algn="just" eaLnBrk="1" fontAlgn="auto" hangingPunct="1">
              <a:spcAft>
                <a:spcPts val="0"/>
              </a:spcAft>
              <a:buFont typeface="Arial" pitchFamily="34" charset="0"/>
              <a:buNone/>
              <a:defRPr/>
            </a:pPr>
            <a:endParaRPr lang="pl-PL" sz="2400" b="1" u="sng" dirty="0" smtClean="0"/>
          </a:p>
          <a:p>
            <a:pPr marL="457200" indent="-457200" algn="just" eaLnBrk="1" fontAlgn="auto" hangingPunct="1">
              <a:spcAft>
                <a:spcPts val="0"/>
              </a:spcAft>
              <a:buFont typeface="Arial" pitchFamily="34" charset="0"/>
              <a:buNone/>
              <a:defRPr/>
            </a:pPr>
            <a:endParaRPr lang="pl-PL" sz="2400" b="1" u="sng" dirty="0" smtClean="0"/>
          </a:p>
          <a:p>
            <a:pPr marL="457200" indent="-457200" algn="ctr" eaLnBrk="1" fontAlgn="auto" hangingPunct="1">
              <a:spcAft>
                <a:spcPts val="0"/>
              </a:spcAft>
              <a:buFont typeface="Arial" pitchFamily="34" charset="0"/>
              <a:buNone/>
              <a:defRPr/>
            </a:pPr>
            <a:endParaRPr lang="pl-PL" sz="3000" b="1" u="sng" dirty="0"/>
          </a:p>
          <a:p>
            <a:pPr marL="457200" indent="-457200" algn="ctr" eaLnBrk="1" fontAlgn="auto" hangingPunct="1">
              <a:spcAft>
                <a:spcPts val="0"/>
              </a:spcAft>
              <a:buFont typeface="Arial" pitchFamily="34" charset="0"/>
              <a:buNone/>
              <a:defRPr/>
            </a:pPr>
            <a:endParaRPr lang="pl-PL" sz="1100" b="1" u="sng" dirty="0" smtClean="0"/>
          </a:p>
          <a:p>
            <a:pPr marL="457200" indent="-457200" algn="ctr" eaLnBrk="1" fontAlgn="auto" hangingPunct="1">
              <a:spcAft>
                <a:spcPts val="0"/>
              </a:spcAft>
              <a:buFont typeface="Arial" pitchFamily="34" charset="0"/>
              <a:buNone/>
              <a:defRPr/>
            </a:pPr>
            <a:endParaRPr lang="pl-PL" sz="1100" b="1" u="sng" dirty="0" smtClean="0">
              <a:effectLst>
                <a:outerShdw blurRad="38100" dist="38100" dir="2700000" algn="tl">
                  <a:srgbClr val="000000">
                    <a:alpha val="43137"/>
                  </a:srgbClr>
                </a:outerShdw>
              </a:effectLst>
            </a:endParaRPr>
          </a:p>
          <a:p>
            <a:pPr marL="457200" indent="-457200" algn="just" eaLnBrk="1" fontAlgn="auto" hangingPunct="1">
              <a:spcAft>
                <a:spcPts val="0"/>
              </a:spcAft>
              <a:buFont typeface="Arial" pitchFamily="34" charset="0"/>
              <a:buAutoNum type="alphaLcParenBoth"/>
              <a:defRPr/>
            </a:pPr>
            <a:endParaRPr lang="pl-PL" sz="2000" dirty="0" smtClean="0"/>
          </a:p>
          <a:p>
            <a:pPr marL="457200" indent="-457200" algn="just" eaLnBrk="1" fontAlgn="auto" hangingPunct="1">
              <a:spcAft>
                <a:spcPts val="0"/>
              </a:spcAft>
              <a:buFont typeface="Arial" pitchFamily="34" charset="0"/>
              <a:buAutoNum type="alphaLcParenBoth"/>
              <a:defRPr/>
            </a:pPr>
            <a:endParaRPr lang="pl-PL" sz="1600" dirty="0" smtClean="0"/>
          </a:p>
          <a:p>
            <a:pPr eaLnBrk="1" fontAlgn="auto" hangingPunct="1">
              <a:spcAft>
                <a:spcPts val="0"/>
              </a:spcAft>
              <a:buFont typeface="Arial" pitchFamily="34" charset="0"/>
              <a:buNone/>
              <a:defRPr/>
            </a:pPr>
            <a:endParaRPr lang="pl-PL" sz="2400" dirty="0"/>
          </a:p>
        </p:txBody>
      </p:sp>
      <p:pic>
        <p:nvPicPr>
          <p:cNvPr id="8" name="Obraz 5"/>
          <p:cNvPicPr>
            <a:picLocks noChangeAspect="1"/>
          </p:cNvPicPr>
          <p:nvPr/>
        </p:nvPicPr>
        <p:blipFill>
          <a:blip r:embed="rId4" cstate="print"/>
          <a:srcRect/>
          <a:stretch>
            <a:fillRect/>
          </a:stretch>
        </p:blipFill>
        <p:spPr bwMode="auto">
          <a:xfrm>
            <a:off x="107950" y="6237288"/>
            <a:ext cx="1425575" cy="488950"/>
          </a:xfrm>
          <a:prstGeom prst="rect">
            <a:avLst/>
          </a:prstGeom>
          <a:noFill/>
          <a:ln w="9525">
            <a:noFill/>
            <a:miter lim="800000"/>
            <a:headEnd/>
            <a:tailEnd/>
          </a:ln>
        </p:spPr>
      </p:pic>
      <p:sp>
        <p:nvSpPr>
          <p:cNvPr id="12" name="Tytuł 1"/>
          <p:cNvSpPr txBox="1">
            <a:spLocks/>
          </p:cNvSpPr>
          <p:nvPr/>
        </p:nvSpPr>
        <p:spPr>
          <a:xfrm>
            <a:off x="541090" y="188640"/>
            <a:ext cx="8497888" cy="431800"/>
          </a:xfrm>
          <a:prstGeom prst="rect">
            <a:avLst/>
          </a:prstGeom>
          <a:solidFill>
            <a:srgbClr val="FFC000"/>
          </a:solidFill>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marR="0" lvl="0" indent="0" algn="ctr"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pl-PL" sz="1800" b="1" i="0" u="none" strike="noStrike" kern="1200" cap="all" spc="0" normalizeH="0" baseline="0" noProof="0" dirty="0" smtClean="0">
                <a:ln w="0"/>
                <a:solidFill>
                  <a:sysClr val="windowText" lastClr="000000"/>
                </a:solidFill>
                <a:effectLst>
                  <a:reflection blurRad="12700" stA="50000" endPos="50000" dist="5000" dir="5400000" sy="-100000" rotWithShape="0"/>
                </a:effectLst>
                <a:uLnTx/>
                <a:uFillTx/>
                <a:latin typeface="Arial Narrow" pitchFamily="34" charset="0"/>
              </a:rPr>
              <a:t>Regionalny Program Operacyjny Województwa Dolnośląskiego 2014 - 202</a:t>
            </a:r>
            <a:r>
              <a:rPr kumimoji="0" lang="pl-PL" sz="1800" b="1" i="0" u="none" strike="noStrike" kern="1200" cap="all" spc="0" normalizeH="0" baseline="0" noProof="0" dirty="0" smtClean="0">
                <a:ln w="0"/>
                <a:solidFill>
                  <a:sysClr val="windowText" lastClr="000000"/>
                </a:solidFill>
                <a:effectLst>
                  <a:outerShdw blurRad="50800" dist="38100" dir="18900000" algn="bl" rotWithShape="0">
                    <a:prstClr val="black">
                      <a:alpha val="40000"/>
                    </a:prstClr>
                  </a:outerShdw>
                  <a:reflection blurRad="12700" stA="50000" endPos="50000" dist="5000" dir="5400000" sy="-100000" rotWithShape="0"/>
                </a:effectLst>
                <a:uLnTx/>
                <a:uFillTx/>
                <a:latin typeface="Arial Narrow" pitchFamily="34" charset="0"/>
              </a:rPr>
              <a:t>0</a:t>
            </a:r>
            <a:endParaRPr kumimoji="0" lang="pl-PL" sz="1800" b="1" i="0" u="none" strike="noStrike" kern="1200" cap="all" spc="0" normalizeH="0" baseline="0" noProof="0" dirty="0">
              <a:ln w="0"/>
              <a:solidFill>
                <a:sysClr val="windowText" lastClr="000000"/>
              </a:solidFill>
              <a:effectLst>
                <a:outerShdw blurRad="50800" dist="38100" dir="18900000" algn="bl" rotWithShape="0">
                  <a:prstClr val="black">
                    <a:alpha val="40000"/>
                  </a:prstClr>
                </a:outerShdw>
                <a:reflection blurRad="12700" stA="50000" endPos="50000" dist="5000" dir="5400000" sy="-100000" rotWithShape="0"/>
              </a:effectLst>
              <a:uLnTx/>
              <a:uFillTx/>
              <a:latin typeface="Arial Narrow" pitchFamily="34" charset="0"/>
            </a:endParaRPr>
          </a:p>
        </p:txBody>
      </p:sp>
      <p:grpSp>
        <p:nvGrpSpPr>
          <p:cNvPr id="14" name="Grupa 12"/>
          <p:cNvGrpSpPr/>
          <p:nvPr/>
        </p:nvGrpSpPr>
        <p:grpSpPr>
          <a:xfrm>
            <a:off x="376856" y="761727"/>
            <a:ext cx="8499181" cy="792088"/>
            <a:chOff x="137542" y="0"/>
            <a:chExt cx="8499181" cy="382671"/>
          </a:xfrm>
        </p:grpSpPr>
        <p:sp>
          <p:nvSpPr>
            <p:cNvPr id="15" name="Prostokąt zaokrąglony 14"/>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6" name="Prostokąt 15"/>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algn="ctr" defTabSz="1155700">
                <a:lnSpc>
                  <a:spcPct val="90000"/>
                </a:lnSpc>
                <a:spcBef>
                  <a:spcPct val="0"/>
                </a:spcBef>
                <a:spcAft>
                  <a:spcPct val="35000"/>
                </a:spcAft>
                <a:defRPr/>
              </a:pPr>
              <a:r>
                <a:rPr lang="pl-PL" sz="2800" b="1" dirty="0" smtClean="0">
                  <a:solidFill>
                    <a:sysClr val="window" lastClr="FFFFFF"/>
                  </a:solidFill>
                  <a:latin typeface="Arial Narrow" pitchFamily="34" charset="0"/>
                </a:rPr>
                <a:t>Oś Priorytetowa 7: INFRASTRUKTURA EDUKACYJNA </a:t>
              </a:r>
              <a:endParaRPr lang="pl-PL" sz="2800" dirty="0">
                <a:solidFill>
                  <a:sysClr val="window" lastClr="FFFFFF"/>
                </a:solidFill>
                <a:latin typeface="Arial Narrow" pitchFamily="34" charset="0"/>
              </a:endParaRPr>
            </a:p>
          </p:txBody>
        </p:sp>
      </p:grpSp>
    </p:spTree>
    <p:extLst>
      <p:ext uri="{BB962C8B-B14F-4D97-AF65-F5344CB8AC3E}">
        <p14:creationId xmlns:p14="http://schemas.microsoft.com/office/powerpoint/2010/main" val="212513565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reflection blurRad="12700" stA="50000" endPos="50000" dist="5000" dir="5400000" sy="-100000" rotWithShape="0"/>
                </a:effectLst>
                <a:latin typeface="Arial Narrow" pitchFamily="34" charset="0"/>
              </a:rPr>
              <a:t>Regionalny Program Operacyjny Województwa Dolnośląskiego 2014 - 202</a:t>
            </a: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3" name="Grupa 12"/>
          <p:cNvGrpSpPr/>
          <p:nvPr/>
        </p:nvGrpSpPr>
        <p:grpSpPr>
          <a:xfrm>
            <a:off x="414216" y="764704"/>
            <a:ext cx="8499181" cy="576064"/>
            <a:chOff x="137542" y="0"/>
            <a:chExt cx="8499181" cy="382671"/>
          </a:xfrm>
        </p:grpSpPr>
        <p:sp>
          <p:nvSpPr>
            <p:cNvPr id="14" name="Prostokąt zaokrąglony 13"/>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chemeClr val="bg1"/>
                  </a:solidFill>
                  <a:latin typeface="Arial Narrow" pitchFamily="34" charset="0"/>
                </a:rPr>
                <a:t>Inwestycje w edukację przedszkolną, podstawową </a:t>
              </a:r>
              <a:br>
                <a:rPr lang="pl-PL" sz="2000" b="1" dirty="0" smtClean="0">
                  <a:solidFill>
                    <a:schemeClr val="bg1"/>
                  </a:solidFill>
                  <a:latin typeface="Arial Narrow" pitchFamily="34" charset="0"/>
                </a:rPr>
              </a:br>
              <a:r>
                <a:rPr lang="pl-PL" sz="2000" b="1" dirty="0" smtClean="0">
                  <a:solidFill>
                    <a:schemeClr val="bg1"/>
                  </a:solidFill>
                  <a:latin typeface="Arial Narrow" pitchFamily="34" charset="0"/>
                </a:rPr>
                <a:t>                                        i gimnazjalną (PI 7.1) </a:t>
              </a:r>
              <a:endParaRPr lang="pl-PL" sz="2000" b="1" dirty="0">
                <a:solidFill>
                  <a:schemeClr val="bg1"/>
                </a:solidFill>
                <a:latin typeface="Arial Narrow"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3116620038"/>
              </p:ext>
            </p:extLst>
          </p:nvPr>
        </p:nvGraphicFramePr>
        <p:xfrm>
          <a:off x="432896" y="1412776"/>
          <a:ext cx="8461821" cy="3546720"/>
        </p:xfrm>
        <a:graphic>
          <a:graphicData uri="http://schemas.openxmlformats.org/drawingml/2006/table">
            <a:tbl>
              <a:tblPr>
                <a:tableStyleId>{16D9F66E-5EB9-4882-86FB-DCBF35E3C3E4}</a:tableStyleId>
              </a:tblPr>
              <a:tblGrid>
                <a:gridCol w="8461821"/>
              </a:tblGrid>
              <a:tr h="3384376">
                <a:tc>
                  <a:txBody>
                    <a:bodyPr/>
                    <a:lstStyle/>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Wsparcie </a:t>
                      </a:r>
                      <a:r>
                        <a:rPr lang="pl-PL" sz="1200" kern="1200" dirty="0" smtClean="0">
                          <a:solidFill>
                            <a:schemeClr val="dk1"/>
                          </a:solidFill>
                          <a:latin typeface="Calibri" pitchFamily="34" charset="0"/>
                          <a:ea typeface="+mn-ea"/>
                          <a:cs typeface="+mn-cs"/>
                        </a:rPr>
                        <a:t>zostanie ukierunkowane na tworzenie i rozwój infrastruktury przedszkoli (przebudowa, rozbudowa lub adaptacja) i innych form wychowania przedszkolnego, obejmującej także </a:t>
                      </a:r>
                      <a:r>
                        <a:rPr lang="pl-PL" sz="1200" kern="1200" dirty="0" smtClean="0">
                          <a:solidFill>
                            <a:schemeClr val="dk1"/>
                          </a:solidFill>
                          <a:latin typeface="Calibri" pitchFamily="34" charset="0"/>
                          <a:ea typeface="+mn-ea"/>
                          <a:cs typeface="+mn-cs"/>
                        </a:rPr>
                        <a:t>wyposażenie, w </a:t>
                      </a:r>
                      <a:r>
                        <a:rPr lang="pl-PL" sz="1200" kern="1200" dirty="0" smtClean="0">
                          <a:solidFill>
                            <a:schemeClr val="dk1"/>
                          </a:solidFill>
                          <a:latin typeface="Calibri" pitchFamily="34" charset="0"/>
                          <a:ea typeface="+mn-ea"/>
                          <a:cs typeface="+mn-cs"/>
                        </a:rPr>
                        <a:t>celu tworzenia nowych miejsc dla dzieci w wieku przedszkolnym i wypełniania luki w dostępie do tego typu usług. Powyższe wsparcie obejmuje także obiekty żłobkowo-przedszkolne.</a:t>
                      </a:r>
                    </a:p>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Wspierane </a:t>
                      </a:r>
                      <a:r>
                        <a:rPr lang="pl-PL" sz="1200" kern="1200" dirty="0" smtClean="0">
                          <a:solidFill>
                            <a:schemeClr val="dk1"/>
                          </a:solidFill>
                          <a:latin typeface="Calibri" pitchFamily="34" charset="0"/>
                          <a:ea typeface="+mn-ea"/>
                          <a:cs typeface="+mn-cs"/>
                        </a:rPr>
                        <a:t>będą działania w zakresie wyposażenia laboratoriów funkcjonujących w </a:t>
                      </a:r>
                      <a:r>
                        <a:rPr lang="pl-PL" sz="1200" kern="1200" dirty="0" smtClean="0">
                          <a:solidFill>
                            <a:schemeClr val="dk1"/>
                          </a:solidFill>
                          <a:latin typeface="Calibri" pitchFamily="34" charset="0"/>
                          <a:ea typeface="+mn-ea"/>
                          <a:cs typeface="+mn-cs"/>
                        </a:rPr>
                        <a:t>szkołach w </a:t>
                      </a:r>
                      <a:r>
                        <a:rPr lang="pl-PL" sz="1200" kern="1200" dirty="0" smtClean="0">
                          <a:solidFill>
                            <a:schemeClr val="dk1"/>
                          </a:solidFill>
                          <a:latin typeface="Calibri" pitchFamily="34" charset="0"/>
                          <a:ea typeface="+mn-ea"/>
                          <a:cs typeface="+mn-cs"/>
                        </a:rPr>
                        <a:t>nowoczesne narzędzia do nauczania nauk matematyczno-przyrodniczych i cyfrowych oraz sprzętu specjalistycznego i pomocy dydaktycznych do wspomagania rozwoju uczniów ze specjalnymi potrzebami edukacyjnymi, np. uczniów niepełnosprawnych, uczniów szczególnie uzdolnionych.</a:t>
                      </a:r>
                    </a:p>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Wsparcie </a:t>
                      </a:r>
                      <a:r>
                        <a:rPr lang="pl-PL" sz="1200" kern="1200" dirty="0" smtClean="0">
                          <a:solidFill>
                            <a:schemeClr val="dk1"/>
                          </a:solidFill>
                          <a:latin typeface="Calibri" pitchFamily="34" charset="0"/>
                          <a:ea typeface="+mn-ea"/>
                          <a:cs typeface="+mn-cs"/>
                        </a:rPr>
                        <a:t>zostanie ukierunkowane także na rozwój infrastruktury szkół (przebudowa, rozbudowa lub adaptacja), prowadzący bezpośrednio do poprawy warunków nauczania. Dodatkowo wspierane będą inwestycje poprawiające dostęp szkół dla uczniów niepełnosprawnych. Wszystkie działania </a:t>
                      </a:r>
                      <a:r>
                        <a:rPr lang="pl-PL" sz="1200" kern="1200" dirty="0" smtClean="0">
                          <a:solidFill>
                            <a:schemeClr val="dk1"/>
                          </a:solidFill>
                          <a:latin typeface="Calibri" pitchFamily="34" charset="0"/>
                          <a:ea typeface="+mn-ea"/>
                          <a:cs typeface="+mn-cs"/>
                        </a:rPr>
                        <a:t>związane z</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poprawą warunków kształcenia będą uwzględniać konieczność dostosowania infrastruktury </a:t>
                      </a:r>
                      <a:r>
                        <a:rPr lang="pl-PL" sz="1200" kern="1200" dirty="0" smtClean="0">
                          <a:solidFill>
                            <a:schemeClr val="dk1"/>
                          </a:solidFill>
                          <a:latin typeface="Calibri" pitchFamily="34" charset="0"/>
                          <a:ea typeface="+mn-ea"/>
                          <a:cs typeface="+mn-cs"/>
                        </a:rPr>
                        <a:t>i </a:t>
                      </a:r>
                      <a:r>
                        <a:rPr lang="pl-PL" sz="1200" kern="1200" dirty="0" smtClean="0">
                          <a:solidFill>
                            <a:schemeClr val="dk1"/>
                          </a:solidFill>
                          <a:latin typeface="Calibri" pitchFamily="34" charset="0"/>
                          <a:ea typeface="+mn-ea"/>
                          <a:cs typeface="+mn-cs"/>
                        </a:rPr>
                        <a:t>wyposażenia do potrzeb osób niepełnosprawnych</a:t>
                      </a:r>
                      <a:r>
                        <a:rPr lang="pl-PL" sz="1200" kern="1200" dirty="0" smtClean="0">
                          <a:solidFill>
                            <a:schemeClr val="dk1"/>
                          </a:solidFill>
                          <a:latin typeface="Calibri" pitchFamily="34" charset="0"/>
                          <a:ea typeface="+mn-ea"/>
                          <a:cs typeface="+mn-cs"/>
                        </a:rPr>
                        <a:t>.</a:t>
                      </a:r>
                    </a:p>
                    <a:p>
                      <a:pPr marL="180975" marR="0" lvl="0" indent="-180975"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pl-PL"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Budowa nowych obiektów przedszkolnych i szkolnych jest możliwa wyłącznie w sytuacji, gdy przebudowa, rozbudowa lub adaptacja istniejących budynków nie jest możliwa lub jest nieuzasadniona ekonomicznie. </a:t>
                      </a:r>
                      <a:endParaRPr lang="pl-PL" sz="1200" dirty="0" smtClean="0">
                        <a:latin typeface="Calibri" pitchFamily="34" charset="0"/>
                      </a:endParaRPr>
                    </a:p>
                    <a:p>
                      <a:pPr marL="180975" marR="0" lvl="0" indent="-180975"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pl-PL"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Wsparcie inwestycyjne z EFRR przewidziano w powiązaniu z działaniami realizowanymi z EFS w ramach Priorytetu Inwestycyjnego </a:t>
                      </a:r>
                      <a:r>
                        <a:rPr kumimoji="0" lang="pl-PL" sz="1200" b="0" i="0" u="none" strike="noStrike" cap="none" normalizeH="0" baseline="0" dirty="0" smtClean="0">
                          <a:ln>
                            <a:noFill/>
                          </a:ln>
                          <a:solidFill>
                            <a:schemeClr val="tx1"/>
                          </a:solidFill>
                          <a:effectLst/>
                          <a:latin typeface="Calibri" pitchFamily="34" charset="0"/>
                          <a:ea typeface="ヒラギノ角ゴ Pro W3"/>
                          <a:cs typeface="Times New Roman" pitchFamily="18" charset="0"/>
                        </a:rPr>
                        <a:t>10.1</a:t>
                      </a:r>
                      <a:r>
                        <a:rPr kumimoji="0" lang="pl-PL" sz="1200" b="1" i="0" u="none" strike="noStrike" cap="none" normalizeH="0" baseline="0" dirty="0" smtClean="0">
                          <a:ln>
                            <a:noFill/>
                          </a:ln>
                          <a:solidFill>
                            <a:schemeClr val="tx1"/>
                          </a:solidFill>
                          <a:effectLst/>
                          <a:latin typeface="Calibri" pitchFamily="34" charset="0"/>
                          <a:ea typeface="ヒラギノ角ゴ Pro W3"/>
                          <a:cs typeface="Times New Roman" pitchFamily="18" charset="0"/>
                        </a:rPr>
                        <a:t> </a:t>
                      </a:r>
                      <a:r>
                        <a:rPr kumimoji="0" lang="pl-PL" sz="1200" b="0" i="1" u="none" strike="noStrike" cap="none" normalizeH="0" baseline="0" dirty="0" smtClean="0">
                          <a:ln>
                            <a:noFill/>
                          </a:ln>
                          <a:solidFill>
                            <a:schemeClr val="tx1"/>
                          </a:solidFill>
                          <a:effectLst/>
                          <a:latin typeface="Calibri" pitchFamily="34" charset="0"/>
                          <a:ea typeface="ヒラギノ角ゴ Pro W3"/>
                          <a:cs typeface="Times New Roman" pitchFamily="18" charset="0"/>
                        </a:rPr>
                        <a:t>Zapewnienie równego dostępu do  wysokiej jakości edukacji przedszkolnej, podstawowej i gimnazjalnej</a:t>
                      </a:r>
                      <a:r>
                        <a:rPr kumimoji="0" lang="pl-PL"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jako element uzupełniający interwencję i  prowadzący do osiągnięcia celów wynikających działań EFS. </a:t>
                      </a:r>
                    </a:p>
                    <a:p>
                      <a:pPr marL="180975" marR="0" lvl="0" indent="-180975"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pl-PL"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Aby projekt mógł być realizowany projektodawca musi wskazać wizję i kompleksowy plan wykorzystania powstałej infrastruktury i jej powiązania z działaniami EFS (konieczność uwzględnienia kwestii demograficznych, analizy ekonomicznej inwestycji po zakończeniu projektu).  </a:t>
                      </a:r>
                      <a:r>
                        <a:rPr kumimoji="0" lang="pl-PL" sz="1200" b="0" i="0" u="none" strike="noStrike" cap="none" normalizeH="0" baseline="0" dirty="0" smtClean="0">
                          <a:ln>
                            <a:noFill/>
                          </a:ln>
                          <a:solidFill>
                            <a:schemeClr val="tx1"/>
                          </a:solidFill>
                          <a:effectLst/>
                          <a:latin typeface="Calibri" pitchFamily="34" charset="0"/>
                        </a:rPr>
                        <a:t> </a:t>
                      </a:r>
                      <a:endParaRPr lang="pl-PL" sz="1500" kern="1200" dirty="0" smtClean="0">
                        <a:solidFill>
                          <a:schemeClr val="dk1"/>
                        </a:solidFill>
                        <a:latin typeface="Calibri" pitchFamily="34" charset="0"/>
                        <a:ea typeface="+mn-ea"/>
                        <a:cs typeface="+mn-cs"/>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7392118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reflection blurRad="12700" stA="50000" endPos="50000" dist="5000" dir="5400000" sy="-100000" rotWithShape="0"/>
                </a:effectLst>
                <a:latin typeface="Arial Narrow" pitchFamily="34" charset="0"/>
              </a:rPr>
              <a:t>Regionalny Program Operacyjny Województwa Dolnośląskiego 2014 - 202</a:t>
            </a: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3" name="Grupa 12"/>
          <p:cNvGrpSpPr/>
          <p:nvPr/>
        </p:nvGrpSpPr>
        <p:grpSpPr>
          <a:xfrm>
            <a:off x="414216" y="764704"/>
            <a:ext cx="8499181" cy="576064"/>
            <a:chOff x="137542" y="0"/>
            <a:chExt cx="8499181" cy="382671"/>
          </a:xfrm>
        </p:grpSpPr>
        <p:sp>
          <p:nvSpPr>
            <p:cNvPr id="14" name="Prostokąt zaokrąglony 13"/>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chemeClr val="bg1"/>
                  </a:solidFill>
                  <a:latin typeface="Arial Narrow" pitchFamily="34" charset="0"/>
                </a:rPr>
                <a:t>Inwestycje w edukację </a:t>
              </a:r>
              <a:r>
                <a:rPr lang="pl-PL" sz="2000" b="1" dirty="0" err="1" smtClean="0">
                  <a:solidFill>
                    <a:schemeClr val="bg1"/>
                  </a:solidFill>
                  <a:latin typeface="Arial Narrow" pitchFamily="34" charset="0"/>
                </a:rPr>
                <a:t>ponadgimnazjalną</a:t>
              </a:r>
              <a:r>
                <a:rPr lang="pl-PL" sz="2000" b="1" dirty="0" smtClean="0">
                  <a:solidFill>
                    <a:schemeClr val="bg1"/>
                  </a:solidFill>
                  <a:latin typeface="Arial Narrow" pitchFamily="34" charset="0"/>
                </a:rPr>
                <a:t>  w tym zawodową (PI 7.2) </a:t>
              </a:r>
              <a:endParaRPr lang="pl-PL" sz="2000" b="1" dirty="0">
                <a:solidFill>
                  <a:schemeClr val="bg1"/>
                </a:solidFill>
                <a:latin typeface="Arial Narrow"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2411131076"/>
              </p:ext>
            </p:extLst>
          </p:nvPr>
        </p:nvGraphicFramePr>
        <p:xfrm>
          <a:off x="395985" y="1405864"/>
          <a:ext cx="8535642" cy="4095360"/>
        </p:xfrm>
        <a:graphic>
          <a:graphicData uri="http://schemas.openxmlformats.org/drawingml/2006/table">
            <a:tbl>
              <a:tblPr>
                <a:tableStyleId>{16D9F66E-5EB9-4882-86FB-DCBF35E3C3E4}</a:tableStyleId>
              </a:tblPr>
              <a:tblGrid>
                <a:gridCol w="8535642"/>
              </a:tblGrid>
              <a:tr h="2455184">
                <a:tc>
                  <a:txBody>
                    <a:bodyPr/>
                    <a:lstStyle/>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Wspierane </a:t>
                      </a:r>
                      <a:r>
                        <a:rPr lang="pl-PL" sz="1200" kern="1200" dirty="0" smtClean="0">
                          <a:solidFill>
                            <a:schemeClr val="dk1"/>
                          </a:solidFill>
                          <a:latin typeface="Calibri" pitchFamily="34" charset="0"/>
                          <a:ea typeface="+mn-ea"/>
                          <a:cs typeface="+mn-cs"/>
                        </a:rPr>
                        <a:t>będą działania w zakresie wyposażenia laboratoriów funkcjonujących</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w szkołach ponadgimnazjalnych w nowoczesne narzędzia do nauczania nauk technicznych, matematyczno-przyrodniczych i informacyjno-telekomunikacyjnych oraz sprzętu specjalistycznego i pomocy dydaktycznych do wspomagania rozwoju uczniów ze specjalnymi potrzebami edukacyjnymi, np. uczniów niepełnosprawnych, uczniów szczególnie uzdolnionych.</a:t>
                      </a:r>
                    </a:p>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Wsparcie zostanie ukierunkowane także na rozwój infrastruktury szkół ponadgimnazjalnych (przebudowa, rozbudowa lub adaptacja), prowadzący bezpośrednio do poprawy warunków nauczania. </a:t>
                      </a:r>
                    </a:p>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Dodatkowo wspierane będą inwestycje poprawiające dostęp szkół dla uczniów niepełnosprawnych. Wszystkie działania związane z poprawą warunków kształcenia będą uwzględniać konieczność dostosowania infrastruktury i wyposażenia do potrzeb osób niepełnosprawnych.</a:t>
                      </a:r>
                    </a:p>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Wspierane będzie tworzenie i rozwój ukierunkowanych branżowo centrów kształcenia zawodowego. Wsparcie ukierunkowane będzie na tworzenie w szkołach kształcenia zawodowego warunków zbliżonych do rzeczywistego środowiska pracy zawodowej poprzez wyposażenie sal do praktycznej nauki zawodu m.in. w środki dydaktyczne, sprzęt komputerowy oraz doposażenie szkół w nowoczesny sprzęt i materiały dydaktyczne zapewniające wysoką jakość kształcenia</a:t>
                      </a:r>
                      <a:r>
                        <a:rPr lang="pl-PL" sz="1200" kern="1200" dirty="0" smtClean="0">
                          <a:solidFill>
                            <a:schemeClr val="dk1"/>
                          </a:solidFill>
                          <a:latin typeface="Calibri" pitchFamily="34" charset="0"/>
                          <a:ea typeface="+mn-ea"/>
                          <a:cs typeface="+mn-cs"/>
                        </a:rPr>
                        <a:t>.</a:t>
                      </a:r>
                    </a:p>
                    <a:p>
                      <a:pPr marL="180975" indent="-180975" algn="just">
                        <a:buFont typeface="Wingdings" pitchFamily="2" charset="2"/>
                        <a:buChar char="§"/>
                      </a:pPr>
                      <a:r>
                        <a:rPr lang="pl-PL" sz="1200" i="0" kern="1200" dirty="0" smtClean="0">
                          <a:solidFill>
                            <a:schemeClr val="dk1"/>
                          </a:solidFill>
                          <a:latin typeface="Calibri" pitchFamily="34" charset="0"/>
                          <a:ea typeface="+mn-ea"/>
                          <a:cs typeface="+mn-cs"/>
                        </a:rPr>
                        <a:t>Wsparcie inwestycyjne z EFRR przewidziano w powiązaniu z działaniami realizowanymi z EFS w ramach Priorytetu Inwestycyjnego 10.2 </a:t>
                      </a:r>
                      <a:r>
                        <a:rPr lang="pl-PL" sz="1200" i="1" kern="1200" dirty="0" smtClean="0">
                          <a:solidFill>
                            <a:schemeClr val="dk1"/>
                          </a:solidFill>
                          <a:latin typeface="Calibri" pitchFamily="34" charset="0"/>
                          <a:ea typeface="+mn-ea"/>
                          <a:cs typeface="+mn-cs"/>
                        </a:rPr>
                        <a:t>Zapewnienie równego dostępu do wysokiej jakości kształcenia ponadgimnazjalnego </a:t>
                      </a:r>
                      <a:r>
                        <a:rPr lang="pl-PL" sz="1200" i="0" kern="1200" dirty="0" smtClean="0">
                          <a:solidFill>
                            <a:schemeClr val="dk1"/>
                          </a:solidFill>
                          <a:latin typeface="Calibri" pitchFamily="34" charset="0"/>
                          <a:ea typeface="+mn-ea"/>
                          <a:cs typeface="+mn-cs"/>
                        </a:rPr>
                        <a:t>oraz Priorytetu Inwestycyjnego 10.4</a:t>
                      </a:r>
                      <a:r>
                        <a:rPr lang="pl-PL" sz="1200" i="0" kern="1200" baseline="0" dirty="0" smtClean="0">
                          <a:solidFill>
                            <a:schemeClr val="dk1"/>
                          </a:solidFill>
                          <a:latin typeface="Calibri" pitchFamily="34" charset="0"/>
                          <a:ea typeface="+mn-ea"/>
                          <a:cs typeface="+mn-cs"/>
                        </a:rPr>
                        <a:t> </a:t>
                      </a:r>
                      <a:r>
                        <a:rPr lang="pl-PL" sz="1200" i="1" kern="1200" dirty="0" smtClean="0">
                          <a:solidFill>
                            <a:schemeClr val="dk1"/>
                          </a:solidFill>
                          <a:latin typeface="Calibri" pitchFamily="34" charset="0"/>
                          <a:ea typeface="+mn-ea"/>
                          <a:cs typeface="+mn-cs"/>
                        </a:rPr>
                        <a:t>Dostosowanie systemów kształcenia i szkolenia zawodowego do potrzeb rynku pracy </a:t>
                      </a:r>
                      <a:r>
                        <a:rPr lang="pl-PL" sz="1200" i="0" kern="1200" dirty="0" smtClean="0">
                          <a:solidFill>
                            <a:schemeClr val="dk1"/>
                          </a:solidFill>
                          <a:latin typeface="Calibri" pitchFamily="34" charset="0"/>
                          <a:ea typeface="+mn-ea"/>
                          <a:cs typeface="+mn-cs"/>
                        </a:rPr>
                        <a:t>i jako element uzupełniający interwencję i prowadzący do osiągnięcia celów wynikających działań EFS. Aby projekt mógł być realizowany projektodawca musi wskazać wizję i kompleksowy plan wykorzystania powstałej infrastruktury i jej powiązania z działaniami EFS (konieczność uwzględnienia kwestii demograficznych, analizy ekonomicznej inwestycji po zakończeniu projektu oraz w zakresie szkolnictwa zawodowego konieczność uwzględnienia wymiaru dopasowania do potrzeb rynku pracy i Smart </a:t>
                      </a:r>
                      <a:r>
                        <a:rPr lang="pl-PL" sz="1200" i="0" kern="1200" dirty="0" err="1" smtClean="0">
                          <a:solidFill>
                            <a:schemeClr val="dk1"/>
                          </a:solidFill>
                          <a:latin typeface="Calibri" pitchFamily="34" charset="0"/>
                          <a:ea typeface="+mn-ea"/>
                          <a:cs typeface="+mn-cs"/>
                        </a:rPr>
                        <a:t>specialisation</a:t>
                      </a:r>
                      <a:r>
                        <a:rPr lang="pl-PL" sz="1200" i="0" kern="1200" dirty="0" smtClean="0">
                          <a:solidFill>
                            <a:schemeClr val="dk1"/>
                          </a:solidFill>
                          <a:latin typeface="Calibri" pitchFamily="34" charset="0"/>
                          <a:ea typeface="+mn-ea"/>
                          <a:cs typeface="+mn-cs"/>
                        </a:rPr>
                        <a:t>).  </a:t>
                      </a:r>
                    </a:p>
                    <a:p>
                      <a:pPr marL="180975" indent="-180975" algn="just">
                        <a:buFont typeface="Wingdings" pitchFamily="2" charset="2"/>
                        <a:buChar char="§"/>
                      </a:pPr>
                      <a:r>
                        <a:rPr lang="pl-PL" sz="1200" i="0" kern="1200" dirty="0" smtClean="0">
                          <a:solidFill>
                            <a:schemeClr val="dk1"/>
                          </a:solidFill>
                          <a:latin typeface="Calibri" pitchFamily="34" charset="0"/>
                          <a:ea typeface="+mn-ea"/>
                          <a:cs typeface="+mn-cs"/>
                        </a:rPr>
                        <a:t>Budowa nowych obiektów szkolnych jest możliwa wyłącznie w sytuacji, gdy przebudowa, rozbudowa lub adaptacja istniejących budynków nie jest możliwa lub jest nieuzasadniona ekonomicznie.</a:t>
                      </a:r>
                      <a:endParaRPr lang="pl-PL" sz="1200" kern="1200" dirty="0" smtClean="0">
                        <a:solidFill>
                          <a:schemeClr val="dk1"/>
                        </a:solidFill>
                        <a:latin typeface="Calibri" pitchFamily="34" charset="0"/>
                        <a:ea typeface="+mn-ea"/>
                        <a:cs typeface="+mn-cs"/>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7392118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34" name="Symbol zastępczy numeru slajdu 4"/>
          <p:cNvSpPr txBox="1">
            <a:spLocks/>
          </p:cNvSpPr>
          <p:nvPr/>
        </p:nvSpPr>
        <p:spPr>
          <a:xfrm>
            <a:off x="142875" y="6286500"/>
            <a:ext cx="2305050" cy="365125"/>
          </a:xfrm>
          <a:prstGeom prst="rect">
            <a:avLst/>
          </a:prstGeom>
        </p:spPr>
        <p:txBody>
          <a:bodyPr anchor="ctr"/>
          <a:lstStyle/>
          <a:p>
            <a:pPr>
              <a:defRPr/>
            </a:pPr>
            <a:fld id="{CD3EA37E-B92A-4692-8798-AF3383D89172}" type="slidenum">
              <a:rPr lang="pl-PL" sz="1600" b="1">
                <a:solidFill>
                  <a:prstClr val="black">
                    <a:tint val="75000"/>
                  </a:prstClr>
                </a:solidFill>
              </a:rPr>
              <a:pPr>
                <a:defRPr/>
              </a:pPr>
              <a:t>36</a:t>
            </a:fld>
            <a:endParaRPr lang="pl-PL" sz="1600" b="1" dirty="0">
              <a:solidFill>
                <a:prstClr val="black">
                  <a:tint val="75000"/>
                </a:prstClr>
              </a:solidFill>
            </a:endParaRPr>
          </a:p>
        </p:txBody>
      </p:sp>
      <p:sp>
        <p:nvSpPr>
          <p:cNvPr id="5" name="Tytuł 1"/>
          <p:cNvSpPr txBox="1">
            <a:spLocks/>
          </p:cNvSpPr>
          <p:nvPr/>
        </p:nvSpPr>
        <p:spPr>
          <a:xfrm>
            <a:off x="285750" y="1052513"/>
            <a:ext cx="8501063" cy="4752975"/>
          </a:xfrm>
          <a:prstGeom prst="rect">
            <a:avLst/>
          </a:prstGeom>
        </p:spPr>
        <p:txBody>
          <a:bodyPr anchor="ctr"/>
          <a:lstStyle/>
          <a:p>
            <a:pPr algn="ctr">
              <a:lnSpc>
                <a:spcPts val="5800"/>
              </a:lnSpc>
              <a:spcBef>
                <a:spcPct val="0"/>
              </a:spcBef>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endParaRPr>
          </a:p>
        </p:txBody>
      </p:sp>
      <p:sp>
        <p:nvSpPr>
          <p:cNvPr id="6" name="Tytuł 1"/>
          <p:cNvSpPr txBox="1">
            <a:spLocks/>
          </p:cNvSpPr>
          <p:nvPr/>
        </p:nvSpPr>
        <p:spPr>
          <a:xfrm>
            <a:off x="395536" y="188640"/>
            <a:ext cx="8497888" cy="431800"/>
          </a:xfrm>
          <a:prstGeom prst="rect">
            <a:avLst/>
          </a:prstGeom>
          <a:solidFill>
            <a:srgbClr val="FFC000"/>
          </a:solidFill>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Clr>
                <a:srgbClr val="F14124">
                  <a:lumMod val="75000"/>
                </a:srgbClr>
              </a:buClr>
              <a:buFont typeface="Georgia" pitchFamily="18" charset="0"/>
              <a:buNone/>
              <a:defRPr/>
            </a:pPr>
            <a:r>
              <a:rPr lang="pl-PL" sz="1800" cap="all" smtClean="0">
                <a:ln w="0"/>
                <a:solidFill>
                  <a:sysClr val="windowText" lastClr="000000"/>
                </a:solidFill>
                <a:effectLst>
                  <a:reflection blurRad="12700" stA="50000" endPos="50000" dist="5000" dir="5400000" sy="-100000" rotWithShape="0"/>
                </a:effectLst>
                <a:latin typeface="Arial Narrow" pitchFamily="34" charset="0"/>
              </a:rPr>
              <a:t>Regionalny Program Operacyjny Województwa Dolnośląskiego 2014 - 20</a:t>
            </a:r>
            <a:r>
              <a:rPr lang="pl-PL" sz="1800" cap="all" smtClean="0">
                <a:ln w="0"/>
                <a:solidFill>
                  <a:sysClr val="windowText" lastClr="000000"/>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20</a:t>
            </a:r>
            <a:endParaRPr lang="pl-PL" sz="1800" cap="all" dirty="0">
              <a:ln w="0"/>
              <a:solidFill>
                <a:sysClr val="windowText" lastClr="000000"/>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8" name="Obraz 5"/>
          <p:cNvPicPr>
            <a:picLocks noChangeAspect="1"/>
          </p:cNvPicPr>
          <p:nvPr/>
        </p:nvPicPr>
        <p:blipFill>
          <a:blip r:embed="rId4" cstate="print"/>
          <a:srcRect/>
          <a:stretch>
            <a:fillRect/>
          </a:stretch>
        </p:blipFill>
        <p:spPr bwMode="auto">
          <a:xfrm>
            <a:off x="107950" y="6237288"/>
            <a:ext cx="1425575" cy="488950"/>
          </a:xfrm>
          <a:prstGeom prst="rect">
            <a:avLst/>
          </a:prstGeom>
          <a:noFill/>
          <a:ln w="9525">
            <a:noFill/>
            <a:miter lim="800000"/>
            <a:headEnd/>
            <a:tailEnd/>
          </a:ln>
        </p:spPr>
      </p:pic>
      <p:grpSp>
        <p:nvGrpSpPr>
          <p:cNvPr id="9" name="Grupa 12"/>
          <p:cNvGrpSpPr/>
          <p:nvPr/>
        </p:nvGrpSpPr>
        <p:grpSpPr>
          <a:xfrm>
            <a:off x="376856" y="764480"/>
            <a:ext cx="8499181" cy="864320"/>
            <a:chOff x="137542" y="0"/>
            <a:chExt cx="8499181" cy="382671"/>
          </a:xfrm>
        </p:grpSpPr>
        <p:sp>
          <p:nvSpPr>
            <p:cNvPr id="10" name="Prostokąt zaokrąglony 9"/>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1" name="Prostokąt 10"/>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algn="ctr" defTabSz="1155700">
                <a:lnSpc>
                  <a:spcPct val="90000"/>
                </a:lnSpc>
                <a:spcBef>
                  <a:spcPct val="0"/>
                </a:spcBef>
                <a:spcAft>
                  <a:spcPct val="35000"/>
                </a:spcAft>
                <a:defRPr/>
              </a:pPr>
              <a:r>
                <a:rPr lang="pl-PL" sz="2800" b="1" dirty="0" smtClean="0">
                  <a:solidFill>
                    <a:sysClr val="window" lastClr="FFFFFF"/>
                  </a:solidFill>
                  <a:latin typeface="Arial Narrow" pitchFamily="34" charset="0"/>
                </a:rPr>
                <a:t>Oś Priorytetowa 8: RYNEK PRACY </a:t>
              </a:r>
              <a:endParaRPr lang="pl-PL" sz="2800" dirty="0">
                <a:solidFill>
                  <a:sysClr val="window" lastClr="FFFFFF"/>
                </a:solidFill>
                <a:latin typeface="Arial Narrow" pitchFamily="34" charset="0"/>
              </a:endParaRPr>
            </a:p>
          </p:txBody>
        </p:sp>
      </p:grpSp>
      <p:sp>
        <p:nvSpPr>
          <p:cNvPr id="12" name="Symbol zastępczy zawartości 11"/>
          <p:cNvSpPr>
            <a:spLocks noGrp="1"/>
          </p:cNvSpPr>
          <p:nvPr>
            <p:ph idx="1"/>
          </p:nvPr>
        </p:nvSpPr>
        <p:spPr>
          <a:xfrm>
            <a:off x="457200" y="1600200"/>
            <a:ext cx="8229600" cy="45719"/>
          </a:xfrm>
        </p:spPr>
        <p:txBody>
          <a:bodyPr/>
          <a:lstStyle/>
          <a:p>
            <a:endParaRPr lang="pl-PL" dirty="0"/>
          </a:p>
        </p:txBody>
      </p:sp>
    </p:spTree>
    <p:extLst>
      <p:ext uri="{BB962C8B-B14F-4D97-AF65-F5344CB8AC3E}">
        <p14:creationId xmlns:p14="http://schemas.microsoft.com/office/powerpoint/2010/main" val="405322031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reflection blurRad="12700" stA="50000" endPos="50000" dist="5000" dir="5400000" sy="-100000" rotWithShape="0"/>
                </a:effectLst>
                <a:latin typeface="Arial Narrow" pitchFamily="34" charset="0"/>
              </a:rPr>
              <a:t>Regionalny Program Operacyjny Województwa Dolnośląskiego 2014 - 202</a:t>
            </a: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3" name="Grupa 12"/>
          <p:cNvGrpSpPr/>
          <p:nvPr/>
        </p:nvGrpSpPr>
        <p:grpSpPr>
          <a:xfrm>
            <a:off x="395536" y="908720"/>
            <a:ext cx="8499181" cy="576064"/>
            <a:chOff x="137542" y="0"/>
            <a:chExt cx="8499181" cy="382671"/>
          </a:xfrm>
        </p:grpSpPr>
        <p:sp>
          <p:nvSpPr>
            <p:cNvPr id="14" name="Prostokąt zaokrąglony 13"/>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ysClr val="window" lastClr="FFFFFF"/>
                  </a:solidFill>
                  <a:latin typeface="Arial Narrow" pitchFamily="34" charset="0"/>
                </a:rPr>
                <a:t>Zapewnianie dostępu do zatrudnienia (PI 8.1)</a:t>
              </a:r>
              <a:endParaRPr lang="pl-PL" sz="2000" b="1" dirty="0">
                <a:solidFill>
                  <a:sysClr val="window" lastClr="FFFFFF"/>
                </a:solidFill>
                <a:latin typeface="Arial Narrow"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1934548621"/>
              </p:ext>
            </p:extLst>
          </p:nvPr>
        </p:nvGraphicFramePr>
        <p:xfrm>
          <a:off x="427187" y="1502718"/>
          <a:ext cx="8467530" cy="3912480"/>
        </p:xfrm>
        <a:graphic>
          <a:graphicData uri="http://schemas.openxmlformats.org/drawingml/2006/table">
            <a:tbl>
              <a:tblPr>
                <a:tableStyleId>{16D9F66E-5EB9-4882-86FB-DCBF35E3C3E4}</a:tableStyleId>
              </a:tblPr>
              <a:tblGrid>
                <a:gridCol w="8467530"/>
              </a:tblGrid>
              <a:tr h="3744416">
                <a:tc>
                  <a:txBody>
                    <a:bodyPr/>
                    <a:lstStyle/>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a:t>
                      </a:r>
                      <a:r>
                        <a:rPr lang="pl-PL" sz="1200" kern="1200" dirty="0" smtClean="0">
                          <a:solidFill>
                            <a:schemeClr val="dk1"/>
                          </a:solidFill>
                          <a:latin typeface="Calibri" pitchFamily="34" charset="0"/>
                          <a:ea typeface="+mn-ea"/>
                          <a:cs typeface="+mn-cs"/>
                        </a:rPr>
                        <a:t>ukierunkowane będzie na rzecz zwiększenia aktywizacji oraz mobilności zawodowej mieszkańców Dolnego Śląska znajdujących się w szczególnie trudnej sytuacji na rynku pracy poprzez kompleksowe wsparcie dostosowane do indywidualnych potrzeb osób.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Ważnym elementem wsparcia w ramach priorytetu jest tworzenie warunków sprzyjających podnoszeniu zdolności do zatrudnienia osób bezrobotnych, poszukujących pracy, i biernych zawodowo obejmujące działania na rzecz zdobywania nowych umiejętności i kompetencji, dalszego doskonalenia, bądź zmiany kwalifikacji zawodowych oraz możliwość zdobycia doświadczeń zawodowych w miejscu pracy.</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Interwencja obejmować będzie również tworzenie różnego typu zachęt do podejmowania pracy poza dotychczasowym miejscem zamieszkania dla osób biernych zawodowo oraz bezrobotnych. Wsparcie realizowane będzie poprzez wdrażanie kompleksowych rozwiązań w zakresie aktywizacji zawodowej osób pozostających bez pracy. Działania te podejmowane będą poprzez wsparcie </a:t>
                      </a:r>
                      <a:br>
                        <a:rPr lang="pl-PL" sz="1200" kern="1200" dirty="0" smtClean="0">
                          <a:solidFill>
                            <a:schemeClr val="dk1"/>
                          </a:solidFill>
                          <a:latin typeface="Calibri" pitchFamily="34" charset="0"/>
                          <a:ea typeface="+mn-ea"/>
                          <a:cs typeface="+mn-cs"/>
                        </a:rPr>
                      </a:br>
                      <a:r>
                        <a:rPr lang="pl-PL" sz="1200" kern="1200" dirty="0" smtClean="0">
                          <a:solidFill>
                            <a:schemeClr val="dk1"/>
                          </a:solidFill>
                          <a:latin typeface="Calibri" pitchFamily="34" charset="0"/>
                          <a:ea typeface="+mn-ea"/>
                          <a:cs typeface="+mn-cs"/>
                        </a:rPr>
                        <a:t>w ramach usług rynku pracy i z wykorzystaniem instrumentów rynku pracy. W ramach priorytetu inwestycyjnego wsparcie będzie kierowane także do osób pozostających bez pracy zamieszkujących na obszarach wiejskich. Tereny te cechują się największymi opóźnieniami społeczno-gospodarczymi</a:t>
                      </a:r>
                      <a:r>
                        <a:rPr lang="pl-PL" sz="1200" kern="1200" dirty="0" smtClean="0">
                          <a:solidFill>
                            <a:schemeClr val="dk1"/>
                          </a:solidFill>
                          <a:latin typeface="Calibri" pitchFamily="34" charset="0"/>
                          <a:ea typeface="+mn-ea"/>
                          <a:cs typeface="+mn-cs"/>
                        </a:rPr>
                        <a:t>.</a:t>
                      </a:r>
                    </a:p>
                    <a:p>
                      <a:pPr marL="180975" indent="-180975" algn="just">
                        <a:buFont typeface="Wingdings" pitchFamily="2" charset="2"/>
                        <a:buChar char="§"/>
                      </a:pPr>
                      <a:r>
                        <a:rPr lang="pl-PL" sz="1200" kern="1200" dirty="0" smtClean="0">
                          <a:solidFill>
                            <a:schemeClr val="dk1"/>
                          </a:solidFill>
                          <a:latin typeface="Calibri" pitchFamily="34" charset="0"/>
                          <a:ea typeface="+mn-ea"/>
                          <a:cs typeface="+mn-cs"/>
                        </a:rPr>
                        <a:t>Udzielane wsparcie może być uzupełniane inwestycjami w wyposażenie i adaptację pomieszczeń lub dostosowanie infrastruktury do potrzeb osób niepełnosprawnych w zakresie niezbędnym dla osiągnięcia zakładanych celów projektu w ramach mechanizmu finansowania krzyżowego (cross-</a:t>
                      </a:r>
                      <a:r>
                        <a:rPr lang="pl-PL" sz="1200" kern="1200" dirty="0" err="1" smtClean="0">
                          <a:solidFill>
                            <a:schemeClr val="dk1"/>
                          </a:solidFill>
                          <a:latin typeface="Calibri" pitchFamily="34" charset="0"/>
                          <a:ea typeface="+mn-ea"/>
                          <a:cs typeface="+mn-cs"/>
                        </a:rPr>
                        <a:t>financing</a:t>
                      </a:r>
                      <a:r>
                        <a:rPr lang="pl-PL" sz="1200" kern="1200" dirty="0" smtClean="0">
                          <a:solidFill>
                            <a:schemeClr val="dk1"/>
                          </a:solidFill>
                          <a:latin typeface="Calibri" pitchFamily="34" charset="0"/>
                          <a:ea typeface="+mn-ea"/>
                          <a:cs typeface="+mn-cs"/>
                        </a:rPr>
                        <a:t>).</a:t>
                      </a:r>
                    </a:p>
                    <a:p>
                      <a:pPr algn="just"/>
                      <a:endParaRPr lang="pl-PL" sz="1200" kern="1200" dirty="0" smtClean="0">
                        <a:solidFill>
                          <a:schemeClr val="dk1"/>
                        </a:solidFill>
                        <a:latin typeface="Calibri" pitchFamily="34" charset="0"/>
                        <a:ea typeface="+mn-ea"/>
                        <a:cs typeface="+mn-cs"/>
                      </a:endParaRPr>
                    </a:p>
                    <a:p>
                      <a:pPr algn="just"/>
                      <a:endParaRPr lang="pl-PL" sz="1200" kern="1200" dirty="0" smtClean="0">
                        <a:solidFill>
                          <a:schemeClr val="dk1"/>
                        </a:solidFill>
                        <a:latin typeface="Calibri" pitchFamily="34" charset="0"/>
                        <a:ea typeface="+mn-ea"/>
                        <a:cs typeface="+mn-cs"/>
                      </a:endParaRPr>
                    </a:p>
                    <a:p>
                      <a:pPr algn="just"/>
                      <a:r>
                        <a:rPr lang="pl-PL" sz="1200" kern="1200" dirty="0" smtClean="0">
                          <a:solidFill>
                            <a:schemeClr val="dk1"/>
                          </a:solidFill>
                          <a:latin typeface="Calibri" pitchFamily="34" charset="0"/>
                          <a:ea typeface="+mn-ea"/>
                          <a:cs typeface="+mn-cs"/>
                        </a:rPr>
                        <a:t>(Wsparcie skierowane jest do osób w wieku 25 lat i więcej. Komplementarnie wsparcie dla osób w wieku 15-24 lata będzie udzielane w ramach osi priorytetowej </a:t>
                      </a:r>
                      <a:r>
                        <a:rPr lang="pl-PL" sz="1200" i="1" kern="1200" dirty="0" smtClean="0">
                          <a:solidFill>
                            <a:schemeClr val="dk1"/>
                          </a:solidFill>
                          <a:latin typeface="Calibri" pitchFamily="34" charset="0"/>
                          <a:ea typeface="+mn-ea"/>
                          <a:cs typeface="+mn-cs"/>
                        </a:rPr>
                        <a:t>Osoby młode na rynku pracy</a:t>
                      </a:r>
                      <a:r>
                        <a:rPr lang="pl-PL" sz="1200" kern="1200" dirty="0" smtClean="0">
                          <a:solidFill>
                            <a:schemeClr val="dk1"/>
                          </a:solidFill>
                          <a:latin typeface="Calibri" pitchFamily="34" charset="0"/>
                          <a:ea typeface="+mn-ea"/>
                          <a:cs typeface="+mn-cs"/>
                        </a:rPr>
                        <a:t>, krajowego programu EFS – PO WER). </a:t>
                      </a:r>
                      <a:endParaRPr lang="pl-PL" sz="1100" dirty="0" smtClean="0">
                        <a:effectLst/>
                        <a:latin typeface="Calibri" pitchFamily="34" charset="0"/>
                        <a:ea typeface="Calibri"/>
                        <a:cs typeface="Times New Roman"/>
                      </a:endParaRPr>
                    </a:p>
                    <a:p>
                      <a:pPr marL="266700" indent="-266700" algn="just">
                        <a:buFont typeface="Wingdings" pitchFamily="2" charset="2"/>
                        <a:buChar char="§"/>
                      </a:pPr>
                      <a:endParaRPr lang="pl-PL" sz="1200" dirty="0">
                        <a:effectLst/>
                        <a:latin typeface="Calibri" pitchFamily="34" charset="0"/>
                        <a:ea typeface="Calibri"/>
                        <a:cs typeface="Times New Roman"/>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739211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reflection blurRad="12700" stA="50000" endPos="50000" dist="5000" dir="5400000" sy="-100000" rotWithShape="0"/>
                </a:effectLst>
                <a:latin typeface="Arial Narrow" pitchFamily="34" charset="0"/>
              </a:rPr>
              <a:t>Regionalny Program Operacyjny Województwa Dolnośląskiego 2014 - 202</a:t>
            </a: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3" name="Grupa 12"/>
          <p:cNvGrpSpPr/>
          <p:nvPr/>
        </p:nvGrpSpPr>
        <p:grpSpPr>
          <a:xfrm>
            <a:off x="414215" y="676928"/>
            <a:ext cx="8499181" cy="576064"/>
            <a:chOff x="137542" y="0"/>
            <a:chExt cx="8499181" cy="382671"/>
          </a:xfrm>
        </p:grpSpPr>
        <p:sp>
          <p:nvSpPr>
            <p:cNvPr id="14" name="Prostokąt zaokrąglony 13"/>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algn="just"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chemeClr val="bg1"/>
                  </a:solidFill>
                  <a:latin typeface="Arial Narrow" pitchFamily="34" charset="0"/>
                </a:rPr>
                <a:t>Samozatrudnienie, przedsiębiorczość oraz tworzenie 		nowych miejsc pracy (PI 8.2)</a:t>
              </a:r>
              <a:endParaRPr lang="pl-PL" sz="2000" b="1" dirty="0">
                <a:solidFill>
                  <a:schemeClr val="bg1"/>
                </a:solidFill>
                <a:latin typeface="Arial Narrow"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3928213408"/>
              </p:ext>
            </p:extLst>
          </p:nvPr>
        </p:nvGraphicFramePr>
        <p:xfrm>
          <a:off x="414216" y="1412776"/>
          <a:ext cx="8461820" cy="2088232"/>
        </p:xfrm>
        <a:graphic>
          <a:graphicData uri="http://schemas.openxmlformats.org/drawingml/2006/table">
            <a:tbl>
              <a:tblPr>
                <a:tableStyleId>{16D9F66E-5EB9-4882-86FB-DCBF35E3C3E4}</a:tableStyleId>
              </a:tblPr>
              <a:tblGrid>
                <a:gridCol w="8461820"/>
              </a:tblGrid>
              <a:tr h="2088232">
                <a:tc>
                  <a:txBody>
                    <a:bodyPr/>
                    <a:lstStyle/>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 </a:t>
                      </a:r>
                      <a:r>
                        <a:rPr lang="pl-PL" sz="1200" kern="1200" dirty="0" smtClean="0">
                          <a:solidFill>
                            <a:schemeClr val="dk1"/>
                          </a:solidFill>
                          <a:latin typeface="Calibri" pitchFamily="34" charset="0"/>
                          <a:ea typeface="+mn-ea"/>
                          <a:cs typeface="+mn-cs"/>
                        </a:rPr>
                        <a:t>ramach priorytetu inwestycyjnego realizowane będzie wsparcie w zakresie tworzenia przedsiębiorstw i rozpoczynania działalności gospodarczej.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ukierunkowane będzie na rzecz rozwoju samozatrudnienia, </a:t>
                      </a:r>
                      <a:r>
                        <a:rPr lang="pl-PL" sz="1200" kern="1200" dirty="0" smtClean="0">
                          <a:solidFill>
                            <a:schemeClr val="dk1"/>
                          </a:solidFill>
                          <a:latin typeface="Calibri" pitchFamily="34" charset="0"/>
                          <a:ea typeface="+mn-ea"/>
                          <a:cs typeface="+mn-cs"/>
                        </a:rPr>
                        <a:t>przedsiębiorczości i </a:t>
                      </a:r>
                      <a:r>
                        <a:rPr lang="pl-PL" sz="1200" kern="1200" dirty="0" smtClean="0">
                          <a:solidFill>
                            <a:schemeClr val="dk1"/>
                          </a:solidFill>
                          <a:latin typeface="Calibri" pitchFamily="34" charset="0"/>
                          <a:ea typeface="+mn-ea"/>
                          <a:cs typeface="+mn-cs"/>
                        </a:rPr>
                        <a:t>tworzenia nowych miejsc pracy, obejmujące doradztwo, szkolenia oraz usługi finansowo-prawne adresowane do osób pozostających bez pracy pragnących rozpocząć własną działalność gospodarczą.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 ramach priorytetu inwestycyjnego planowane jest także wsparcie </a:t>
                      </a:r>
                      <a:r>
                        <a:rPr lang="pl-PL" sz="1200" kern="1200" dirty="0" smtClean="0">
                          <a:solidFill>
                            <a:schemeClr val="dk1"/>
                          </a:solidFill>
                          <a:latin typeface="Calibri" pitchFamily="34" charset="0"/>
                          <a:ea typeface="+mn-ea"/>
                          <a:cs typeface="+mn-cs"/>
                        </a:rPr>
                        <a:t>finansowe w </a:t>
                      </a:r>
                      <a:r>
                        <a:rPr lang="pl-PL" sz="1200" kern="1200" dirty="0" smtClean="0">
                          <a:solidFill>
                            <a:schemeClr val="dk1"/>
                          </a:solidFill>
                          <a:latin typeface="Calibri" pitchFamily="34" charset="0"/>
                          <a:ea typeface="+mn-ea"/>
                          <a:cs typeface="+mn-cs"/>
                        </a:rPr>
                        <a:t>formie zwrotnej dla osób pracujących pragnących rozpocząć własną działalność gospodarczą.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Udzielane wsparcie może być uzupełniane inwestycjami w wyposażenie i adaptację pomieszczeń w zakresie niezbędnym dla osiągnięcia zakładanych celów projektu w ramach mechanizmu finansowania krzyżowego (</a:t>
                      </a:r>
                      <a:r>
                        <a:rPr lang="pl-PL" sz="1200" kern="1200" dirty="0" err="1" smtClean="0">
                          <a:solidFill>
                            <a:schemeClr val="dk1"/>
                          </a:solidFill>
                          <a:latin typeface="Calibri" pitchFamily="34" charset="0"/>
                          <a:ea typeface="+mn-ea"/>
                          <a:cs typeface="+mn-cs"/>
                        </a:rPr>
                        <a:t>cross-financing</a:t>
                      </a:r>
                      <a:r>
                        <a:rPr lang="pl-PL" sz="1200" kern="1200" dirty="0" smtClean="0">
                          <a:solidFill>
                            <a:schemeClr val="dk1"/>
                          </a:solidFill>
                          <a:latin typeface="Calibri" pitchFamily="34" charset="0"/>
                          <a:ea typeface="+mn-ea"/>
                          <a:cs typeface="+mn-cs"/>
                        </a:rPr>
                        <a:t>).</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a:t>
                      </a:r>
                      <a:r>
                        <a:rPr lang="pl-PL" sz="1200" kern="1200" dirty="0" smtClean="0">
                          <a:solidFill>
                            <a:schemeClr val="dk1"/>
                          </a:solidFill>
                          <a:latin typeface="Calibri" pitchFamily="34" charset="0"/>
                          <a:ea typeface="+mn-ea"/>
                          <a:cs typeface="+mn-cs"/>
                        </a:rPr>
                        <a:t>Mechanizm zwrotny na rozpoczęcie działalności gospodarczej dla osób młodych do 29 roku życia przewidziany jest do realizacji na poziomie krajowym w ramach Programu Operacyjnego Wiedza Edukacja Rozwój 2014 – 2020).</a:t>
                      </a:r>
                      <a:endParaRPr lang="pl-PL" sz="1200" dirty="0">
                        <a:effectLst/>
                        <a:latin typeface="Calibri" pitchFamily="34" charset="0"/>
                        <a:ea typeface="Calibri"/>
                        <a:cs typeface="Times New Roman"/>
                      </a:endParaRPr>
                    </a:p>
                  </a:txBody>
                  <a:tcPr marL="72000" marR="72000" marT="36000" marB="36000">
                    <a:solidFill>
                      <a:schemeClr val="accent3">
                        <a:lumMod val="20000"/>
                        <a:lumOff val="80000"/>
                      </a:schemeClr>
                    </a:solidFill>
                  </a:tcPr>
                </a:tc>
              </a:tr>
            </a:tbl>
          </a:graphicData>
        </a:graphic>
      </p:graphicFrame>
      <p:grpSp>
        <p:nvGrpSpPr>
          <p:cNvPr id="8" name="Grupa 12"/>
          <p:cNvGrpSpPr/>
          <p:nvPr/>
        </p:nvGrpSpPr>
        <p:grpSpPr>
          <a:xfrm>
            <a:off x="414214" y="3573016"/>
            <a:ext cx="8499181" cy="576064"/>
            <a:chOff x="137542" y="0"/>
            <a:chExt cx="8499181" cy="382671"/>
          </a:xfrm>
        </p:grpSpPr>
        <p:sp>
          <p:nvSpPr>
            <p:cNvPr id="9" name="Prostokąt zaokrąglony 8"/>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0" name="Prostokąt 9"/>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chemeClr val="bg1"/>
                  </a:solidFill>
                  <a:latin typeface="Arial Narrow" pitchFamily="34" charset="0"/>
                </a:rPr>
                <a:t>Godzenie życia zawodowego i prywatnego (PI 8.3)</a:t>
              </a:r>
              <a:r>
                <a:rPr lang="pl-PL" sz="2000" b="1" dirty="0" smtClean="0">
                  <a:latin typeface="Arial Narrow" pitchFamily="34" charset="0"/>
                </a:rPr>
                <a:t> </a:t>
              </a:r>
              <a:endParaRPr lang="pl-PL" sz="2000" b="1" dirty="0">
                <a:solidFill>
                  <a:schemeClr val="bg1"/>
                </a:solidFill>
                <a:latin typeface="Arial Narrow" pitchFamily="34" charset="0"/>
              </a:endParaRPr>
            </a:p>
          </p:txBody>
        </p:sp>
      </p:grpSp>
      <p:graphicFrame>
        <p:nvGraphicFramePr>
          <p:cNvPr id="11" name="Tabela 10"/>
          <p:cNvGraphicFramePr>
            <a:graphicFrameLocks noGrp="1"/>
          </p:cNvGraphicFramePr>
          <p:nvPr>
            <p:extLst>
              <p:ext uri="{D42A27DB-BD31-4B8C-83A1-F6EECF244321}">
                <p14:modId xmlns:p14="http://schemas.microsoft.com/office/powerpoint/2010/main" val="1747145443"/>
              </p:ext>
            </p:extLst>
          </p:nvPr>
        </p:nvGraphicFramePr>
        <p:xfrm>
          <a:off x="424935" y="4221088"/>
          <a:ext cx="8461820" cy="1900800"/>
        </p:xfrm>
        <a:graphic>
          <a:graphicData uri="http://schemas.openxmlformats.org/drawingml/2006/table">
            <a:tbl>
              <a:tblPr>
                <a:tableStyleId>{16D9F66E-5EB9-4882-86FB-DCBF35E3C3E4}</a:tableStyleId>
              </a:tblPr>
              <a:tblGrid>
                <a:gridCol w="8461820"/>
              </a:tblGrid>
              <a:tr h="1872208">
                <a:tc>
                  <a:txBody>
                    <a:bodyPr/>
                    <a:lstStyle/>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Z uwagi na cel priorytetu inwestycyjnego jakim jest aktywizacja zawodowa i podjęcie zatrudnienia lub utrzymanie się na rynku pracy, działania ukierunkowane zostaną na rzecz osób znajdujących się w szczególnej sytuacji na rynku pracy ze względu na konieczność opieki nad członkami rodziny poprzez </a:t>
                      </a:r>
                      <a:r>
                        <a:rPr lang="pl-PL" sz="1200" b="1" kern="1200" dirty="0" smtClean="0">
                          <a:solidFill>
                            <a:schemeClr val="dk1"/>
                          </a:solidFill>
                          <a:latin typeface="Calibri" pitchFamily="34" charset="0"/>
                          <a:ea typeface="+mn-ea"/>
                          <a:cs typeface="+mn-cs"/>
                        </a:rPr>
                        <a:t>tworzenie i rozwijanie miejsc opieki nad dziećmi do lat 3. </a:t>
                      </a:r>
                      <a:endParaRPr lang="pl-PL" sz="1200" kern="1200" dirty="0" smtClean="0">
                        <a:solidFill>
                          <a:schemeClr val="dk1"/>
                        </a:solidFill>
                        <a:latin typeface="Calibri" pitchFamily="34" charset="0"/>
                        <a:ea typeface="+mn-ea"/>
                        <a:cs typeface="+mn-cs"/>
                      </a:endParaRP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Powyższe działania skupiać się będą na aktywizacji zawodowej osób powracających na rynek pracy po urlopach macierzyńskich czy wychowawczych oraz osób, które pozostawały bez zatrudnienia i sprawowały opiekę nad dziećmi w wieku do lat </a:t>
                      </a:r>
                      <a:br>
                        <a:rPr lang="pl-PL" sz="1200" kern="1200" dirty="0" smtClean="0">
                          <a:solidFill>
                            <a:schemeClr val="dk1"/>
                          </a:solidFill>
                          <a:latin typeface="Calibri" pitchFamily="34" charset="0"/>
                          <a:ea typeface="+mn-ea"/>
                          <a:cs typeface="+mn-cs"/>
                        </a:rPr>
                      </a:br>
                      <a:r>
                        <a:rPr lang="pl-PL" sz="1200" kern="1200" dirty="0" smtClean="0">
                          <a:solidFill>
                            <a:schemeClr val="dk1"/>
                          </a:solidFill>
                          <a:latin typeface="Calibri" pitchFamily="34" charset="0"/>
                          <a:ea typeface="+mn-ea"/>
                          <a:cs typeface="+mn-cs"/>
                        </a:rPr>
                        <a:t>3 poprzez wspieranie usług opieki nad dziećmi do 3 roku życia.  </a:t>
                      </a:r>
                    </a:p>
                    <a:p>
                      <a:pPr marL="266700" marR="0" indent="-26670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pl-PL" sz="1200" kern="1200" dirty="0" smtClean="0">
                          <a:solidFill>
                            <a:schemeClr val="dk1"/>
                          </a:solidFill>
                          <a:latin typeface="Calibri" pitchFamily="34" charset="0"/>
                          <a:ea typeface="+mn-ea"/>
                          <a:cs typeface="+mn-cs"/>
                        </a:rPr>
                        <a:t>Wsparcie dotyczyć będzie również  projektów zakładających  </a:t>
                      </a:r>
                      <a:r>
                        <a:rPr lang="pl-PL" sz="1200" b="1" kern="1200" dirty="0" smtClean="0">
                          <a:solidFill>
                            <a:schemeClr val="dk1"/>
                          </a:solidFill>
                          <a:latin typeface="Calibri" pitchFamily="34" charset="0"/>
                          <a:ea typeface="+mn-ea"/>
                          <a:cs typeface="+mn-cs"/>
                        </a:rPr>
                        <a:t>tworzenie i rozwijanie w zakładach pracy elastycznych form zatrudnienia i metod organizacji pracy oraz uelastycznianie czasu pracy pracownika</a:t>
                      </a:r>
                      <a:r>
                        <a:rPr lang="pl-PL" sz="1200" kern="1200" dirty="0" smtClean="0">
                          <a:solidFill>
                            <a:schemeClr val="dk1"/>
                          </a:solidFill>
                          <a:latin typeface="Calibri" pitchFamily="34" charset="0"/>
                          <a:ea typeface="+mn-ea"/>
                          <a:cs typeface="+mn-cs"/>
                        </a:rPr>
                        <a:t>. Interwencja będzie przyczyniać się do godzenia obowiązków prywatnych z możliwością uzyskania doświadczenia</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zawodowego oraz poprawy sytuacji materialnej osób, pod opieką których znajdują się dzieci do 3 roku życia.</a:t>
                      </a:r>
                      <a:endParaRPr lang="pl-PL" sz="1200" dirty="0">
                        <a:effectLst/>
                        <a:latin typeface="Calibri" pitchFamily="34" charset="0"/>
                        <a:ea typeface="Calibri"/>
                        <a:cs typeface="Times New Roman"/>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739211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reflection blurRad="12700" stA="50000" endPos="50000" dist="5000" dir="5400000" sy="-100000" rotWithShape="0"/>
                </a:effectLst>
                <a:latin typeface="Arial Narrow" pitchFamily="34" charset="0"/>
              </a:rPr>
              <a:t>Regionalny Program Operacyjny Województwa Dolnośląskiego 2014 - 202</a:t>
            </a: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3" name="Grupa 12"/>
          <p:cNvGrpSpPr/>
          <p:nvPr/>
        </p:nvGrpSpPr>
        <p:grpSpPr>
          <a:xfrm>
            <a:off x="376856" y="764704"/>
            <a:ext cx="8499181" cy="576064"/>
            <a:chOff x="137542" y="0"/>
            <a:chExt cx="8499181" cy="382671"/>
          </a:xfrm>
        </p:grpSpPr>
        <p:sp>
          <p:nvSpPr>
            <p:cNvPr id="14" name="Prostokąt zaokrąglony 13"/>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chemeClr val="bg1"/>
                  </a:solidFill>
                  <a:latin typeface="Arial Narrow" pitchFamily="34" charset="0"/>
                </a:rPr>
                <a:t>Godzenie życia zawodowego i prywatnego (PI 8.3)</a:t>
              </a:r>
              <a:r>
                <a:rPr lang="pl-PL" sz="2000" b="1" dirty="0" smtClean="0">
                  <a:latin typeface="Arial Narrow" pitchFamily="34" charset="0"/>
                </a:rPr>
                <a:t> </a:t>
              </a:r>
              <a:endParaRPr lang="pl-PL" sz="2000" b="1" dirty="0">
                <a:solidFill>
                  <a:schemeClr val="bg1"/>
                </a:solidFill>
                <a:latin typeface="Arial Narrow"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614725482"/>
              </p:ext>
            </p:extLst>
          </p:nvPr>
        </p:nvGraphicFramePr>
        <p:xfrm>
          <a:off x="359716" y="1484784"/>
          <a:ext cx="8461820" cy="1169280"/>
        </p:xfrm>
        <a:graphic>
          <a:graphicData uri="http://schemas.openxmlformats.org/drawingml/2006/table">
            <a:tbl>
              <a:tblPr>
                <a:tableStyleId>{16D9F66E-5EB9-4882-86FB-DCBF35E3C3E4}</a:tableStyleId>
              </a:tblPr>
              <a:tblGrid>
                <a:gridCol w="8461820"/>
              </a:tblGrid>
              <a:tr h="1152128">
                <a:tc>
                  <a:txBody>
                    <a:bodyPr/>
                    <a:lstStyle/>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Interwencja jest komplementarna do wsparcia w ramach priorytetu inwestycyjnego gdzie</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przewidywane jest wsparcie na rzecz świadczenia spersonalizowanych i zintegrowanych usług społecznych (pomocy społecznej, wsparcia rodziny i pieczy zastępczej, opiekuńczych</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i zdrowotnych).</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Udzielane wsparcie może być uzupełniane inwestycjami w wyposażenie i adaptację pomieszczeń w zakresie niezbędnym dla osiągnięcia zakładanych celów projektu w ramach mechanizmu finansowania krzyżowego (cross-</a:t>
                      </a:r>
                      <a:r>
                        <a:rPr lang="pl-PL" sz="1200" kern="1200" dirty="0" err="1" smtClean="0">
                          <a:solidFill>
                            <a:schemeClr val="dk1"/>
                          </a:solidFill>
                          <a:latin typeface="Calibri" pitchFamily="34" charset="0"/>
                          <a:ea typeface="+mn-ea"/>
                          <a:cs typeface="+mn-cs"/>
                        </a:rPr>
                        <a:t>financing</a:t>
                      </a:r>
                      <a:r>
                        <a:rPr lang="pl-PL" sz="1200" kern="1200" dirty="0" smtClean="0">
                          <a:solidFill>
                            <a:schemeClr val="dk1"/>
                          </a:solidFill>
                          <a:latin typeface="Calibri" pitchFamily="34" charset="0"/>
                          <a:ea typeface="+mn-ea"/>
                          <a:cs typeface="+mn-cs"/>
                        </a:rPr>
                        <a:t>).</a:t>
                      </a:r>
                    </a:p>
                    <a:p>
                      <a:pPr marL="266700" indent="-266700" algn="just">
                        <a:buFont typeface="Wingdings" pitchFamily="2" charset="2"/>
                        <a:buChar char="§"/>
                      </a:pPr>
                      <a:endParaRPr lang="pl-PL" sz="1200" kern="1200" dirty="0" smtClean="0">
                        <a:solidFill>
                          <a:schemeClr val="dk1"/>
                        </a:solidFill>
                        <a:latin typeface="Calibri" pitchFamily="34" charset="0"/>
                        <a:ea typeface="+mn-ea"/>
                        <a:cs typeface="+mn-cs"/>
                      </a:endParaRPr>
                    </a:p>
                  </a:txBody>
                  <a:tcPr marL="72000" marR="72000" marT="36000" marB="36000">
                    <a:solidFill>
                      <a:schemeClr val="accent3">
                        <a:lumMod val="20000"/>
                        <a:lumOff val="80000"/>
                      </a:schemeClr>
                    </a:solidFill>
                  </a:tcPr>
                </a:tc>
              </a:tr>
            </a:tbl>
          </a:graphicData>
        </a:graphic>
      </p:graphicFrame>
      <p:grpSp>
        <p:nvGrpSpPr>
          <p:cNvPr id="8" name="Grupa 12"/>
          <p:cNvGrpSpPr/>
          <p:nvPr/>
        </p:nvGrpSpPr>
        <p:grpSpPr>
          <a:xfrm>
            <a:off x="358176" y="2852936"/>
            <a:ext cx="8499181" cy="576064"/>
            <a:chOff x="137542" y="0"/>
            <a:chExt cx="8499181" cy="382671"/>
          </a:xfrm>
        </p:grpSpPr>
        <p:sp>
          <p:nvSpPr>
            <p:cNvPr id="9" name="Prostokąt zaokrąglony 8"/>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0" name="Prostokąt 9"/>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chemeClr val="bg1"/>
                  </a:solidFill>
                  <a:latin typeface="Arial Narrow" pitchFamily="34" charset="0"/>
                </a:rPr>
                <a:t>Adaptacja pracowników, przedsiębiorstw  </a:t>
              </a:r>
              <a:br>
                <a:rPr lang="pl-PL" sz="2000" b="1" dirty="0" smtClean="0">
                  <a:solidFill>
                    <a:schemeClr val="bg1"/>
                  </a:solidFill>
                  <a:latin typeface="Arial Narrow" pitchFamily="34" charset="0"/>
                </a:rPr>
              </a:br>
              <a:r>
                <a:rPr lang="pl-PL" sz="2000" b="1" dirty="0" smtClean="0">
                  <a:solidFill>
                    <a:schemeClr val="bg1"/>
                  </a:solidFill>
                  <a:latin typeface="Arial Narrow" pitchFamily="34" charset="0"/>
                </a:rPr>
                <a:t>i </a:t>
              </a:r>
              <a:r>
                <a:rPr lang="pl-PL" sz="2000" b="1" dirty="0" smtClean="0">
                  <a:solidFill>
                    <a:schemeClr val="bg1"/>
                  </a:solidFill>
                  <a:latin typeface="Arial Narrow" pitchFamily="34" charset="0"/>
                </a:rPr>
                <a:t>przedsiębiorców do zmian (PI 8.4)</a:t>
              </a:r>
              <a:endParaRPr lang="pl-PL" sz="2000" b="1" dirty="0">
                <a:solidFill>
                  <a:schemeClr val="bg1"/>
                </a:solidFill>
                <a:latin typeface="Arial Narrow" pitchFamily="34" charset="0"/>
              </a:endParaRPr>
            </a:p>
          </p:txBody>
        </p:sp>
      </p:grpSp>
      <p:graphicFrame>
        <p:nvGraphicFramePr>
          <p:cNvPr id="11" name="Tabela 10"/>
          <p:cNvGraphicFramePr>
            <a:graphicFrameLocks noGrp="1"/>
          </p:cNvGraphicFramePr>
          <p:nvPr>
            <p:extLst>
              <p:ext uri="{D42A27DB-BD31-4B8C-83A1-F6EECF244321}">
                <p14:modId xmlns:p14="http://schemas.microsoft.com/office/powerpoint/2010/main" val="3776016791"/>
              </p:ext>
            </p:extLst>
          </p:nvPr>
        </p:nvGraphicFramePr>
        <p:xfrm>
          <a:off x="376857" y="3573016"/>
          <a:ext cx="8461820" cy="1797124"/>
        </p:xfrm>
        <a:graphic>
          <a:graphicData uri="http://schemas.openxmlformats.org/drawingml/2006/table">
            <a:tbl>
              <a:tblPr>
                <a:tableStyleId>{16D9F66E-5EB9-4882-86FB-DCBF35E3C3E4}</a:tableStyleId>
              </a:tblPr>
              <a:tblGrid>
                <a:gridCol w="8461820"/>
              </a:tblGrid>
              <a:tr h="1797124">
                <a:tc>
                  <a:txBody>
                    <a:bodyPr/>
                    <a:lstStyle/>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a:t>
                      </a:r>
                      <a:r>
                        <a:rPr lang="pl-PL" sz="1200" kern="1200" dirty="0" smtClean="0">
                          <a:solidFill>
                            <a:schemeClr val="dk1"/>
                          </a:solidFill>
                          <a:latin typeface="Calibri" pitchFamily="34" charset="0"/>
                          <a:ea typeface="+mn-ea"/>
                          <a:cs typeface="+mn-cs"/>
                        </a:rPr>
                        <a:t>ukierunkowane będzie na rzecz MŚP oraz ich pracowników i obejmie rozwój kompetencji pracowników zgodnie ze zdiagnozowanymi potrzebami przedsiębiorstw oraz kompleksowe usługi rozwojowe odpowiadające na potrzeby przedsiębiorstw.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Interwencja będzie również obejmować wsparcie dla mikro, małych i średnich przedsiębiorstw i pracowników w zakresie dostosowania się do zmian gospodarczych tj.: zapewnienie przedsiębiorcy, który znalazł się w sytuacji kryzysowej wsparcia doradczego, wsparcie </a:t>
                      </a:r>
                      <a:r>
                        <a:rPr lang="pl-PL" sz="1200" kern="1200" dirty="0" err="1" smtClean="0">
                          <a:solidFill>
                            <a:schemeClr val="dk1"/>
                          </a:solidFill>
                          <a:latin typeface="Calibri" pitchFamily="34" charset="0"/>
                          <a:ea typeface="+mn-ea"/>
                          <a:cs typeface="+mn-cs"/>
                        </a:rPr>
                        <a:t>outplacementowe</a:t>
                      </a:r>
                      <a:r>
                        <a:rPr lang="pl-PL" sz="1200" kern="1200" dirty="0" smtClean="0">
                          <a:solidFill>
                            <a:schemeClr val="dk1"/>
                          </a:solidFill>
                          <a:latin typeface="Calibri" pitchFamily="34" charset="0"/>
                          <a:ea typeface="+mn-ea"/>
                          <a:cs typeface="+mn-cs"/>
                        </a:rPr>
                        <a:t> dla pracowników zwalnianych lub</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zagrożonych zwolnieniem</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w przedsiębiorstwach przechodzących proces restrukturyzacji.</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udzielane będzie z wykorzystaniem popytowego mechanizmu finansowania usług rozwojowych w przedsiębiorstwach.</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Udzielane wsparcie może być uzupełniane inwestycjami w wyposażenie i adaptację pomieszczeń w zakresie niezbędnym dla osiągnięcia zakładanych celów </a:t>
                      </a:r>
                      <a:r>
                        <a:rPr lang="pl-PL" sz="1200" kern="1200" dirty="0" smtClean="0">
                          <a:solidFill>
                            <a:schemeClr val="dk1"/>
                          </a:solidFill>
                          <a:latin typeface="Calibri" pitchFamily="34" charset="0"/>
                          <a:ea typeface="+mn-ea"/>
                          <a:cs typeface="+mn-cs"/>
                        </a:rPr>
                        <a:t>projektu w </a:t>
                      </a:r>
                      <a:r>
                        <a:rPr lang="pl-PL" sz="1200" kern="1200" dirty="0" smtClean="0">
                          <a:solidFill>
                            <a:schemeClr val="dk1"/>
                          </a:solidFill>
                          <a:latin typeface="Calibri" pitchFamily="34" charset="0"/>
                          <a:ea typeface="+mn-ea"/>
                          <a:cs typeface="+mn-cs"/>
                        </a:rPr>
                        <a:t>ramach mechanizmu finansowania krzyżowego (cross-</a:t>
                      </a:r>
                      <a:r>
                        <a:rPr lang="pl-PL" sz="1200" kern="1200" dirty="0" err="1" smtClean="0">
                          <a:solidFill>
                            <a:schemeClr val="dk1"/>
                          </a:solidFill>
                          <a:latin typeface="Calibri" pitchFamily="34" charset="0"/>
                          <a:ea typeface="+mn-ea"/>
                          <a:cs typeface="+mn-cs"/>
                        </a:rPr>
                        <a:t>financing</a:t>
                      </a:r>
                      <a:r>
                        <a:rPr lang="pl-PL" sz="1200" kern="1200" dirty="0" smtClean="0">
                          <a:solidFill>
                            <a:schemeClr val="dk1"/>
                          </a:solidFill>
                          <a:latin typeface="Calibri" pitchFamily="34" charset="0"/>
                          <a:ea typeface="+mn-ea"/>
                          <a:cs typeface="+mn-cs"/>
                        </a:rPr>
                        <a:t>).</a:t>
                      </a:r>
                      <a:endParaRPr lang="pl-PL" sz="1200" kern="1200" dirty="0" smtClean="0">
                        <a:solidFill>
                          <a:schemeClr val="dk1"/>
                        </a:solidFill>
                        <a:latin typeface="Calibri" pitchFamily="34" charset="0"/>
                        <a:ea typeface="+mn-ea"/>
                        <a:cs typeface="+mn-cs"/>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739211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0" y="44624"/>
            <a:ext cx="9144000" cy="431800"/>
          </a:xfrm>
          <a:prstGeom prst="rect">
            <a:avLst/>
          </a:prstGeom>
          <a:solidFill>
            <a:srgbClr val="FFC000"/>
          </a:solid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b="1"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DLA Województwa Dolnośląskiego NA LATA 2007-2013</a:t>
            </a:r>
            <a:endParaRPr kumimoji="0" lang="pl-PL" sz="1600" b="1"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sp>
        <p:nvSpPr>
          <p:cNvPr id="3" name="Prostokąt 2"/>
          <p:cNvSpPr/>
          <p:nvPr/>
        </p:nvSpPr>
        <p:spPr>
          <a:xfrm>
            <a:off x="232817" y="620688"/>
            <a:ext cx="8640960" cy="504056"/>
          </a:xfrm>
          <a:prstGeom prst="rect">
            <a:avLst/>
          </a:prstGeom>
          <a:solidFill>
            <a:schemeClr val="bg2">
              <a:lumMod val="2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pl-PL" sz="1600" b="1" dirty="0" smtClean="0">
                <a:solidFill>
                  <a:schemeClr val="bg1"/>
                </a:solidFill>
                <a:latin typeface="Cambria" pitchFamily="18" charset="0"/>
                <a:ea typeface="Times New Roman" pitchFamily="18" charset="0"/>
                <a:cs typeface="Times New Roman" pitchFamily="18" charset="0"/>
              </a:rPr>
              <a:t>Wsparcie w ramach działania </a:t>
            </a:r>
            <a:r>
              <a:rPr lang="pl-PL" sz="1600" b="1" dirty="0">
                <a:solidFill>
                  <a:schemeClr val="bg1"/>
                </a:solidFill>
                <a:latin typeface="Cambria" pitchFamily="18" charset="0"/>
                <a:ea typeface="Times New Roman" pitchFamily="18" charset="0"/>
                <a:cs typeface="Times New Roman" pitchFamily="18" charset="0"/>
              </a:rPr>
              <a:t>1.3 na terenie powiatu </a:t>
            </a:r>
            <a:r>
              <a:rPr lang="pl-PL" sz="1600" b="1" dirty="0" smtClean="0">
                <a:solidFill>
                  <a:schemeClr val="bg1"/>
                </a:solidFill>
                <a:latin typeface="Cambria" pitchFamily="18" charset="0"/>
                <a:ea typeface="Times New Roman" pitchFamily="18" charset="0"/>
                <a:cs typeface="Times New Roman" pitchFamily="18" charset="0"/>
              </a:rPr>
              <a:t>kamiennogórskiego – Dolnośląski Fundusz Powierniczy (w ramach inicjatywy JEREMIE) </a:t>
            </a:r>
          </a:p>
        </p:txBody>
      </p:sp>
      <p:graphicFrame>
        <p:nvGraphicFramePr>
          <p:cNvPr id="4" name="Tabela 3"/>
          <p:cNvGraphicFramePr>
            <a:graphicFrameLocks noGrp="1"/>
          </p:cNvGraphicFramePr>
          <p:nvPr>
            <p:extLst>
              <p:ext uri="{D42A27DB-BD31-4B8C-83A1-F6EECF244321}">
                <p14:modId xmlns:p14="http://schemas.microsoft.com/office/powerpoint/2010/main" val="3015648910"/>
              </p:ext>
            </p:extLst>
          </p:nvPr>
        </p:nvGraphicFramePr>
        <p:xfrm>
          <a:off x="400992" y="1316828"/>
          <a:ext cx="8491488" cy="4824536"/>
        </p:xfrm>
        <a:graphic>
          <a:graphicData uri="http://schemas.openxmlformats.org/drawingml/2006/table">
            <a:tbl>
              <a:tblPr>
                <a:tableStyleId>{16D9F66E-5EB9-4882-86FB-DCBF35E3C3E4}</a:tableStyleId>
              </a:tblPr>
              <a:tblGrid>
                <a:gridCol w="8491488"/>
              </a:tblGrid>
              <a:tr h="4824536">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600" kern="1200" dirty="0" smtClean="0">
                          <a:solidFill>
                            <a:schemeClr val="dk1"/>
                          </a:solidFill>
                          <a:latin typeface="Calibri" panose="020F0502020204030204" pitchFamily="34" charset="0"/>
                          <a:ea typeface="+mn-ea"/>
                          <a:cs typeface="+mn-cs"/>
                        </a:rPr>
                        <a:t>Łącznie</a:t>
                      </a:r>
                      <a:r>
                        <a:rPr lang="pl-PL" sz="1600" kern="1200" baseline="0" dirty="0" smtClean="0">
                          <a:solidFill>
                            <a:schemeClr val="dk1"/>
                          </a:solidFill>
                          <a:latin typeface="Calibri" panose="020F0502020204030204" pitchFamily="34" charset="0"/>
                          <a:ea typeface="+mn-ea"/>
                          <a:cs typeface="+mn-cs"/>
                        </a:rPr>
                        <a:t> zawarto </a:t>
                      </a:r>
                      <a:r>
                        <a:rPr lang="pl-PL" sz="1600" b="1" kern="1200" baseline="0" dirty="0" smtClean="0">
                          <a:solidFill>
                            <a:schemeClr val="dk1"/>
                          </a:solidFill>
                          <a:latin typeface="Calibri" panose="020F0502020204030204" pitchFamily="34" charset="0"/>
                          <a:ea typeface="+mn-ea"/>
                          <a:cs typeface="+mn-cs"/>
                        </a:rPr>
                        <a:t>56 umów </a:t>
                      </a:r>
                      <a:r>
                        <a:rPr lang="pl-PL" sz="1600" kern="1200" baseline="0" dirty="0" smtClean="0">
                          <a:solidFill>
                            <a:schemeClr val="dk1"/>
                          </a:solidFill>
                          <a:latin typeface="Calibri" panose="020F0502020204030204" pitchFamily="34" charset="0"/>
                          <a:ea typeface="+mn-ea"/>
                          <a:cs typeface="+mn-cs"/>
                        </a:rPr>
                        <a:t>z przedsiębiorcami, w tym:</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pl-PL" sz="1600" b="1" kern="1200" baseline="0" dirty="0" smtClean="0">
                          <a:solidFill>
                            <a:schemeClr val="dk1"/>
                          </a:solidFill>
                          <a:latin typeface="Calibri" panose="020F0502020204030204" pitchFamily="34" charset="0"/>
                          <a:ea typeface="+mn-ea"/>
                          <a:cs typeface="+mn-cs"/>
                        </a:rPr>
                        <a:t>7 umów dot. </a:t>
                      </a:r>
                      <a:r>
                        <a:rPr lang="pl-PL" sz="1600" b="1" kern="1200" baseline="0" dirty="0" err="1" smtClean="0">
                          <a:solidFill>
                            <a:schemeClr val="dk1"/>
                          </a:solidFill>
                          <a:latin typeface="Calibri" panose="020F0502020204030204" pitchFamily="34" charset="0"/>
                          <a:ea typeface="+mn-ea"/>
                          <a:cs typeface="+mn-cs"/>
                        </a:rPr>
                        <a:t>reporęczeń</a:t>
                      </a:r>
                      <a:r>
                        <a:rPr lang="pl-PL" sz="1600" kern="1200" baseline="0" dirty="0" smtClean="0">
                          <a:solidFill>
                            <a:schemeClr val="dk1"/>
                          </a:solidFill>
                          <a:latin typeface="Calibri" panose="020F0502020204030204" pitchFamily="34" charset="0"/>
                          <a:ea typeface="+mn-ea"/>
                          <a:cs typeface="+mn-cs"/>
                        </a:rPr>
                        <a:t>;</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pl-PL" sz="1600" b="1" kern="1200" baseline="0" dirty="0" smtClean="0">
                          <a:solidFill>
                            <a:schemeClr val="dk1"/>
                          </a:solidFill>
                          <a:latin typeface="Calibri" panose="020F0502020204030204" pitchFamily="34" charset="0"/>
                          <a:ea typeface="+mn-ea"/>
                          <a:cs typeface="+mn-cs"/>
                        </a:rPr>
                        <a:t>37 umów dot. pożyczek</a:t>
                      </a:r>
                      <a:r>
                        <a:rPr lang="pl-PL" sz="1600" kern="1200" baseline="0" dirty="0" smtClean="0">
                          <a:solidFill>
                            <a:schemeClr val="dk1"/>
                          </a:solidFill>
                          <a:latin typeface="Calibri" panose="020F0502020204030204" pitchFamily="34" charset="0"/>
                          <a:ea typeface="+mn-ea"/>
                          <a:cs typeface="+mn-cs"/>
                        </a:rPr>
                        <a:t>;</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pl-PL" sz="1600" b="1" kern="1200" baseline="0" dirty="0" smtClean="0">
                          <a:solidFill>
                            <a:schemeClr val="dk1"/>
                          </a:solidFill>
                          <a:latin typeface="Calibri" panose="020F0502020204030204" pitchFamily="34" charset="0"/>
                          <a:ea typeface="+mn-ea"/>
                          <a:cs typeface="+mn-cs"/>
                        </a:rPr>
                        <a:t>12 umów dot. poręczenia portfelowego</a:t>
                      </a:r>
                      <a:r>
                        <a:rPr lang="pl-PL" sz="1600" kern="1200" baseline="0" dirty="0" smtClean="0">
                          <a:solidFill>
                            <a:schemeClr val="dk1"/>
                          </a:solidFill>
                          <a:latin typeface="Calibri" panose="020F0502020204030204" pitchFamily="34" charset="0"/>
                          <a:ea typeface="+mn-ea"/>
                          <a:cs typeface="+mn-cs"/>
                        </a:rPr>
                        <a:t>;</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pl-PL" sz="1600" kern="1200" baseline="0" dirty="0" smtClean="0">
                        <a:solidFill>
                          <a:schemeClr val="dk1"/>
                        </a:solidFill>
                        <a:latin typeface="Calibri" panose="020F0502020204030204" pitchFamily="34" charset="0"/>
                        <a:ea typeface="+mn-ea"/>
                        <a:cs typeface="+mn-cs"/>
                      </a:endParaRPr>
                    </a:p>
                    <a:p>
                      <a:pPr algn="just">
                        <a:spcAft>
                          <a:spcPts val="0"/>
                        </a:spcAft>
                      </a:pPr>
                      <a:r>
                        <a:rPr lang="pl-PL" sz="1600" b="1" dirty="0" err="1" smtClean="0">
                          <a:effectLst/>
                          <a:latin typeface="Calibri"/>
                          <a:ea typeface="Calibri"/>
                          <a:cs typeface="Times New Roman"/>
                        </a:rPr>
                        <a:t>Reporęczenia</a:t>
                      </a:r>
                      <a:r>
                        <a:rPr lang="pl-PL" sz="1600" b="1" dirty="0" smtClean="0">
                          <a:effectLst/>
                          <a:latin typeface="Calibri"/>
                          <a:ea typeface="Calibri"/>
                          <a:cs typeface="Times New Roman"/>
                        </a:rPr>
                        <a:t>:</a:t>
                      </a:r>
                    </a:p>
                    <a:p>
                      <a:pPr algn="just">
                        <a:spcAft>
                          <a:spcPts val="0"/>
                        </a:spcAft>
                      </a:pPr>
                      <a:r>
                        <a:rPr lang="pl-PL" sz="1600" dirty="0" smtClean="0">
                          <a:effectLst/>
                          <a:latin typeface="Calibri"/>
                          <a:ea typeface="Calibri"/>
                          <a:cs typeface="Times New Roman"/>
                        </a:rPr>
                        <a:t>- Wartość </a:t>
                      </a:r>
                      <a:r>
                        <a:rPr lang="pl-PL" sz="1600" dirty="0" err="1" smtClean="0">
                          <a:effectLst/>
                          <a:latin typeface="Calibri"/>
                          <a:ea typeface="Calibri"/>
                          <a:cs typeface="Times New Roman"/>
                        </a:rPr>
                        <a:t>reporęczonych</a:t>
                      </a:r>
                      <a:r>
                        <a:rPr lang="pl-PL" sz="1600" dirty="0" smtClean="0">
                          <a:effectLst/>
                          <a:latin typeface="Calibri"/>
                          <a:ea typeface="Calibri"/>
                          <a:cs typeface="Times New Roman"/>
                        </a:rPr>
                        <a:t> kredytów: </a:t>
                      </a:r>
                      <a:r>
                        <a:rPr lang="pl-PL" sz="1600" b="1" dirty="0" smtClean="0">
                          <a:effectLst/>
                          <a:latin typeface="Calibri"/>
                          <a:ea typeface="Calibri"/>
                          <a:cs typeface="Times New Roman"/>
                        </a:rPr>
                        <a:t>3 494 891,86 PLN (środki </a:t>
                      </a:r>
                      <a:r>
                        <a:rPr lang="pl-PL" sz="1600" b="1" baseline="0" dirty="0" smtClean="0">
                          <a:effectLst/>
                          <a:latin typeface="Calibri"/>
                          <a:ea typeface="Calibri"/>
                          <a:cs typeface="Times New Roman"/>
                        </a:rPr>
                        <a:t>DFP: 792 920,00 PLN)</a:t>
                      </a:r>
                      <a:r>
                        <a:rPr lang="pl-PL" sz="1600" b="0" baseline="0" dirty="0" smtClean="0">
                          <a:effectLst/>
                          <a:latin typeface="Calibri"/>
                          <a:ea typeface="Calibri"/>
                          <a:cs typeface="Times New Roman"/>
                        </a:rPr>
                        <a:t>,</a:t>
                      </a:r>
                      <a:endParaRPr lang="pl-PL" sz="1600" b="0" dirty="0" smtClean="0">
                        <a:effectLst/>
                        <a:latin typeface="Calibri"/>
                        <a:ea typeface="Calibri"/>
                        <a:cs typeface="Times New Roman"/>
                      </a:endParaRPr>
                    </a:p>
                    <a:p>
                      <a:pPr algn="just">
                        <a:spcAft>
                          <a:spcPts val="0"/>
                        </a:spcAft>
                      </a:pPr>
                      <a:r>
                        <a:rPr lang="pl-PL" sz="1600" i="0" dirty="0" smtClean="0">
                          <a:effectLst/>
                          <a:latin typeface="Calibri"/>
                          <a:ea typeface="Calibri"/>
                          <a:cs typeface="Times New Roman"/>
                        </a:rPr>
                        <a:t>-</a:t>
                      </a:r>
                      <a:r>
                        <a:rPr lang="pl-PL" sz="1600" i="0" baseline="0" dirty="0" smtClean="0">
                          <a:effectLst/>
                          <a:latin typeface="Calibri"/>
                          <a:ea typeface="Calibri"/>
                          <a:cs typeface="Times New Roman"/>
                        </a:rPr>
                        <a:t> </a:t>
                      </a:r>
                      <a:r>
                        <a:rPr lang="pl-PL" sz="1600" i="0" dirty="0" smtClean="0">
                          <a:effectLst/>
                          <a:latin typeface="Calibri"/>
                          <a:ea typeface="Calibri"/>
                          <a:cs typeface="Times New Roman"/>
                        </a:rPr>
                        <a:t>Pośrednik</a:t>
                      </a:r>
                      <a:r>
                        <a:rPr lang="pl-PL" sz="1600" i="0" baseline="0" dirty="0" smtClean="0">
                          <a:effectLst/>
                          <a:latin typeface="Calibri"/>
                          <a:ea typeface="Calibri"/>
                          <a:cs typeface="Times New Roman"/>
                        </a:rPr>
                        <a:t> finansowy: Dolnośląski Fundusz Gospodarczy Sp. z o.o. we Wrocławiu, Fundusz Poręczeń Kredytowych w Jeleniej Górze.</a:t>
                      </a:r>
                    </a:p>
                    <a:p>
                      <a:pPr algn="just">
                        <a:spcAft>
                          <a:spcPts val="0"/>
                        </a:spcAft>
                      </a:pPr>
                      <a:endParaRPr lang="pl-PL" sz="1600" i="1" dirty="0" smtClean="0">
                        <a:effectLst/>
                        <a:latin typeface="Calibri"/>
                        <a:ea typeface="Calibri"/>
                        <a:cs typeface="Times New Roman"/>
                      </a:endParaRPr>
                    </a:p>
                    <a:p>
                      <a:pPr algn="just">
                        <a:spcAft>
                          <a:spcPts val="0"/>
                        </a:spcAft>
                      </a:pPr>
                      <a:r>
                        <a:rPr lang="pl-PL" sz="1600" b="1" dirty="0" smtClean="0">
                          <a:effectLst/>
                          <a:latin typeface="Calibri"/>
                          <a:ea typeface="Calibri"/>
                          <a:cs typeface="Times New Roman"/>
                        </a:rPr>
                        <a:t>Pożyczki:</a:t>
                      </a:r>
                    </a:p>
                    <a:p>
                      <a:pPr algn="just">
                        <a:spcAft>
                          <a:spcPts val="0"/>
                        </a:spcAft>
                      </a:pPr>
                      <a:r>
                        <a:rPr lang="pl-PL" sz="1600" dirty="0" smtClean="0">
                          <a:effectLst/>
                          <a:latin typeface="Calibri"/>
                          <a:ea typeface="Calibri"/>
                          <a:cs typeface="Times New Roman"/>
                        </a:rPr>
                        <a:t>-</a:t>
                      </a:r>
                      <a:r>
                        <a:rPr lang="pl-PL" sz="1600" baseline="0" dirty="0" smtClean="0">
                          <a:effectLst/>
                          <a:latin typeface="Calibri"/>
                          <a:ea typeface="Calibri"/>
                          <a:cs typeface="Times New Roman"/>
                        </a:rPr>
                        <a:t> Wartość udzielonych pożyczek: </a:t>
                      </a:r>
                      <a:r>
                        <a:rPr lang="pl-PL" sz="1600" b="1" baseline="0" dirty="0" smtClean="0">
                          <a:effectLst/>
                          <a:latin typeface="Calibri"/>
                          <a:ea typeface="Calibri"/>
                          <a:cs typeface="Times New Roman"/>
                        </a:rPr>
                        <a:t>5 652 500,00 PLN (środki DFP: 5 108 875,00 PLN)</a:t>
                      </a:r>
                      <a:r>
                        <a:rPr lang="pl-PL" sz="1600" b="0" baseline="0" dirty="0" smtClean="0">
                          <a:effectLst/>
                          <a:latin typeface="Calibri"/>
                          <a:ea typeface="Calibri"/>
                          <a:cs typeface="Times New Roman"/>
                        </a:rPr>
                        <a:t>,</a:t>
                      </a:r>
                      <a:endParaRPr lang="pl-PL" sz="1600" b="0" dirty="0" smtClean="0">
                        <a:effectLst/>
                        <a:latin typeface="Calibri"/>
                        <a:ea typeface="Calibri"/>
                        <a:cs typeface="Times New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smtClean="0">
                          <a:ln>
                            <a:noFill/>
                          </a:ln>
                          <a:solidFill>
                            <a:prstClr val="black"/>
                          </a:solidFill>
                          <a:effectLst/>
                          <a:uLnTx/>
                          <a:uFillTx/>
                          <a:latin typeface="Calibri"/>
                          <a:ea typeface="Calibri"/>
                          <a:cs typeface="Times New Roman"/>
                        </a:rPr>
                        <a:t>- Pośrednik finansowy: Karkonoska Agencja Rozwoju Regionalnego, Fundusz Rozwoju Wałbrzyskiego.</a:t>
                      </a:r>
                    </a:p>
                    <a:p>
                      <a:pPr algn="just">
                        <a:spcAft>
                          <a:spcPts val="0"/>
                        </a:spcAft>
                      </a:pPr>
                      <a:endParaRPr lang="pl-PL" sz="1600" dirty="0" smtClean="0">
                        <a:effectLst/>
                        <a:latin typeface="Calibri"/>
                        <a:ea typeface="Calibri"/>
                        <a:cs typeface="Times New Roman"/>
                      </a:endParaRPr>
                    </a:p>
                    <a:p>
                      <a:pPr algn="just">
                        <a:spcAft>
                          <a:spcPts val="0"/>
                        </a:spcAft>
                      </a:pPr>
                      <a:r>
                        <a:rPr lang="pl-PL" sz="1600" b="1" dirty="0" smtClean="0">
                          <a:effectLst/>
                          <a:latin typeface="Calibri"/>
                          <a:ea typeface="Calibri"/>
                          <a:cs typeface="Times New Roman"/>
                        </a:rPr>
                        <a:t>Poręczenia portfelowe (PP): </a:t>
                      </a:r>
                    </a:p>
                    <a:p>
                      <a:pPr>
                        <a:spcAft>
                          <a:spcPts val="0"/>
                        </a:spcAft>
                      </a:pPr>
                      <a:r>
                        <a:rPr lang="pl-PL" sz="1600" dirty="0" smtClean="0">
                          <a:effectLst/>
                          <a:latin typeface="Calibri"/>
                          <a:ea typeface="Calibri"/>
                          <a:cs typeface="Times New Roman"/>
                        </a:rPr>
                        <a:t> - Wartość poręczonych kredytów w ramach PP: </a:t>
                      </a:r>
                      <a:r>
                        <a:rPr lang="pl-PL" sz="1600" b="1" dirty="0" smtClean="0">
                          <a:effectLst/>
                          <a:latin typeface="Calibri"/>
                          <a:ea typeface="Calibri"/>
                          <a:cs typeface="Times New Roman"/>
                        </a:rPr>
                        <a:t>476 000,00 PLN (środki DFP: 380 800,00 PLN)</a:t>
                      </a:r>
                      <a:r>
                        <a:rPr lang="pl-PL" sz="1600" b="0" dirty="0" smtClean="0">
                          <a:effectLst/>
                          <a:latin typeface="Calibri"/>
                          <a:ea typeface="Calibri"/>
                          <a:cs typeface="Times New Roman"/>
                        </a:rPr>
                        <a:t>,</a:t>
                      </a:r>
                      <a:endParaRPr lang="pl-PL" sz="1600" b="0" kern="1200" baseline="0" dirty="0" smtClean="0">
                        <a:solidFill>
                          <a:schemeClr val="dk1"/>
                        </a:solidFill>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smtClean="0">
                          <a:ln>
                            <a:noFill/>
                          </a:ln>
                          <a:solidFill>
                            <a:prstClr val="black"/>
                          </a:solidFill>
                          <a:effectLst/>
                          <a:uLnTx/>
                          <a:uFillTx/>
                          <a:latin typeface="Calibri"/>
                          <a:ea typeface="Calibri"/>
                          <a:cs typeface="Times New Roman"/>
                        </a:rPr>
                        <a:t>- Pośrednik finansowy: FM Bank.</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600" kern="1200" dirty="0" smtClean="0">
                        <a:solidFill>
                          <a:schemeClr val="dk1"/>
                        </a:solidFill>
                        <a:latin typeface="Calibri" panose="020F0502020204030204" pitchFamily="34" charset="0"/>
                        <a:ea typeface="+mn-ea"/>
                        <a:cs typeface="+mn-cs"/>
                      </a:endParaRPr>
                    </a:p>
                  </a:txBody>
                  <a:tcPr marL="72000" marR="72000" marT="36000" marB="36000" anchor="ctr">
                    <a:solidFill>
                      <a:schemeClr val="accent3">
                        <a:lumMod val="20000"/>
                        <a:lumOff val="80000"/>
                      </a:schemeClr>
                    </a:solidFill>
                  </a:tcPr>
                </a:tc>
              </a:tr>
            </a:tbl>
          </a:graphicData>
        </a:graphic>
      </p:graphicFrame>
      <p:pic>
        <p:nvPicPr>
          <p:cNvPr id="6" name="Obraz 5"/>
          <p:cNvPicPr>
            <a:picLocks noChangeAspect="1"/>
          </p:cNvPicPr>
          <p:nvPr/>
        </p:nvPicPr>
        <p:blipFill>
          <a:blip r:embed="rId2" cstate="print"/>
          <a:srcRect/>
          <a:stretch>
            <a:fillRect/>
          </a:stretch>
        </p:blipFill>
        <p:spPr bwMode="auto">
          <a:xfrm>
            <a:off x="251520" y="6237312"/>
            <a:ext cx="1425575" cy="488950"/>
          </a:xfrm>
          <a:prstGeom prst="rect">
            <a:avLst/>
          </a:prstGeom>
          <a:noFill/>
          <a:ln w="9525">
            <a:noFill/>
            <a:miter lim="800000"/>
            <a:headEnd/>
            <a:tailEnd/>
          </a:ln>
        </p:spPr>
      </p:pic>
    </p:spTree>
    <p:extLst>
      <p:ext uri="{BB962C8B-B14F-4D97-AF65-F5344CB8AC3E}">
        <p14:creationId xmlns:p14="http://schemas.microsoft.com/office/powerpoint/2010/main" val="3950546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reflection blurRad="12700" stA="50000" endPos="50000" dist="5000" dir="5400000" sy="-100000" rotWithShape="0"/>
                </a:effectLst>
                <a:latin typeface="Arial Narrow" pitchFamily="34" charset="0"/>
              </a:rPr>
              <a:t>Regionalny Program Operacyjny Województwa Dolnośląskiego 2014 - 202</a:t>
            </a: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3" name="Grupa 12"/>
          <p:cNvGrpSpPr/>
          <p:nvPr/>
        </p:nvGrpSpPr>
        <p:grpSpPr>
          <a:xfrm>
            <a:off x="368499" y="764704"/>
            <a:ext cx="8499181" cy="576064"/>
            <a:chOff x="137542" y="0"/>
            <a:chExt cx="8499181" cy="382671"/>
          </a:xfrm>
        </p:grpSpPr>
        <p:sp>
          <p:nvSpPr>
            <p:cNvPr id="14" name="Prostokąt zaokrąglony 13"/>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chemeClr val="bg1"/>
                  </a:solidFill>
                  <a:latin typeface="Arial Narrow" pitchFamily="34" charset="0"/>
                </a:rPr>
                <a:t>Aktywne i zdrowe starzenie się (PI 8.5) </a:t>
              </a:r>
              <a:endParaRPr lang="pl-PL" sz="2000" b="1" dirty="0">
                <a:solidFill>
                  <a:schemeClr val="bg1"/>
                </a:solidFill>
                <a:latin typeface="Arial Narrow"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385924797"/>
              </p:ext>
            </p:extLst>
          </p:nvPr>
        </p:nvGraphicFramePr>
        <p:xfrm>
          <a:off x="335747" y="1556792"/>
          <a:ext cx="8461820" cy="2266560"/>
        </p:xfrm>
        <a:graphic>
          <a:graphicData uri="http://schemas.openxmlformats.org/drawingml/2006/table">
            <a:tbl>
              <a:tblPr>
                <a:tableStyleId>{16D9F66E-5EB9-4882-86FB-DCBF35E3C3E4}</a:tableStyleId>
              </a:tblPr>
              <a:tblGrid>
                <a:gridCol w="8461820"/>
              </a:tblGrid>
              <a:tr h="2160240">
                <a:tc>
                  <a:txBody>
                    <a:bodyPr/>
                    <a:lstStyle/>
                    <a:p>
                      <a:pPr marL="342900" indent="-342900" algn="just">
                        <a:buFont typeface="Wingdings" panose="05000000000000000000" pitchFamily="2" charset="2"/>
                        <a:buChar char="§"/>
                      </a:pPr>
                      <a:r>
                        <a:rPr lang="pl-PL" sz="1200" kern="1200" dirty="0" smtClean="0">
                          <a:solidFill>
                            <a:schemeClr val="dk1"/>
                          </a:solidFill>
                          <a:latin typeface="Calibri" pitchFamily="34" charset="0"/>
                          <a:ea typeface="+mn-ea"/>
                          <a:cs typeface="+mn-cs"/>
                        </a:rPr>
                        <a:t>Interwencja </a:t>
                      </a:r>
                      <a:r>
                        <a:rPr lang="pl-PL" sz="1200" kern="1200" dirty="0" smtClean="0">
                          <a:solidFill>
                            <a:schemeClr val="dk1"/>
                          </a:solidFill>
                          <a:latin typeface="Calibri" pitchFamily="34" charset="0"/>
                          <a:ea typeface="+mn-ea"/>
                          <a:cs typeface="+mn-cs"/>
                        </a:rPr>
                        <a:t>obejmować będzie</a:t>
                      </a:r>
                      <a:r>
                        <a:rPr lang="pl-PL" sz="1200" b="1" kern="1200" dirty="0" smtClean="0">
                          <a:solidFill>
                            <a:schemeClr val="dk1"/>
                          </a:solidFill>
                          <a:latin typeface="Calibri" pitchFamily="34" charset="0"/>
                          <a:ea typeface="+mn-ea"/>
                          <a:cs typeface="+mn-cs"/>
                        </a:rPr>
                        <a:t> programy zdrowotne</a:t>
                      </a:r>
                      <a:r>
                        <a:rPr lang="pl-PL" sz="1200" kern="1200" dirty="0" smtClean="0">
                          <a:solidFill>
                            <a:schemeClr val="dk1"/>
                          </a:solidFill>
                          <a:latin typeface="Calibri" pitchFamily="34" charset="0"/>
                          <a:ea typeface="+mn-ea"/>
                          <a:cs typeface="+mn-cs"/>
                        </a:rPr>
                        <a:t> służące wydłużeniu aktywności zawodowej (tj. podjęcie zatrudnienia lub – w przypadku osób zagrożonych utratą pracy -  kontynuacja pracy). Zakres programów zdrowotnych powinien obejmować: promocję zdrowia, której składnikami są: 1) </a:t>
                      </a:r>
                      <a:r>
                        <a:rPr lang="pl-PL" sz="1200" u="sng" kern="1200" dirty="0" smtClean="0">
                          <a:solidFill>
                            <a:schemeClr val="dk1"/>
                          </a:solidFill>
                          <a:latin typeface="Calibri" pitchFamily="34" charset="0"/>
                          <a:ea typeface="+mn-ea"/>
                          <a:cs typeface="+mn-cs"/>
                        </a:rPr>
                        <a:t>edukacja zdrowotna</a:t>
                      </a:r>
                      <a:r>
                        <a:rPr lang="pl-PL" sz="1200" kern="1200" dirty="0" smtClean="0">
                          <a:solidFill>
                            <a:schemeClr val="dk1"/>
                          </a:solidFill>
                          <a:latin typeface="Calibri" pitchFamily="34" charset="0"/>
                          <a:ea typeface="+mn-ea"/>
                          <a:cs typeface="+mn-cs"/>
                        </a:rPr>
                        <a:t> (wiedza oraz zmiana postaw i zachowań), 2)  </a:t>
                      </a:r>
                      <a:r>
                        <a:rPr lang="pl-PL" sz="1200" u="sng" kern="1200" dirty="0" smtClean="0">
                          <a:solidFill>
                            <a:schemeClr val="dk1"/>
                          </a:solidFill>
                          <a:latin typeface="Calibri" pitchFamily="34" charset="0"/>
                          <a:ea typeface="+mn-ea"/>
                          <a:cs typeface="+mn-cs"/>
                        </a:rPr>
                        <a:t>zapobieganie chorobom</a:t>
                      </a:r>
                      <a:r>
                        <a:rPr lang="pl-PL" sz="1200" kern="1200" dirty="0" smtClean="0">
                          <a:solidFill>
                            <a:schemeClr val="dk1"/>
                          </a:solidFill>
                          <a:latin typeface="Calibri" pitchFamily="34" charset="0"/>
                          <a:ea typeface="+mn-ea"/>
                          <a:cs typeface="+mn-cs"/>
                        </a:rPr>
                        <a:t> (profilaktyka pierwotna, wtórna – np. w kierunku wczesnego wykrywanie raka jelita grubego, piersi i szyjki macicy, trzeciego stopnia – m.in. rehabilitacja medyczna, 3) </a:t>
                      </a:r>
                      <a:r>
                        <a:rPr lang="pl-PL" sz="1200" u="sng" kern="1200" dirty="0" smtClean="0">
                          <a:solidFill>
                            <a:schemeClr val="dk1"/>
                          </a:solidFill>
                          <a:latin typeface="Calibri" pitchFamily="34" charset="0"/>
                          <a:ea typeface="+mn-ea"/>
                          <a:cs typeface="+mn-cs"/>
                        </a:rPr>
                        <a:t>lokalna polityka zdrowotna</a:t>
                      </a:r>
                      <a:r>
                        <a:rPr lang="pl-PL" sz="1200" kern="1200" dirty="0" smtClean="0">
                          <a:solidFill>
                            <a:schemeClr val="dk1"/>
                          </a:solidFill>
                          <a:latin typeface="Calibri" pitchFamily="34" charset="0"/>
                          <a:ea typeface="+mn-ea"/>
                          <a:cs typeface="+mn-cs"/>
                        </a:rPr>
                        <a:t>. Istotne znaczenie z tego zakresu będą miały projekty dotyczące chorób onkologicznych oraz obszarów chorobowych zidentyfikowanych na poziomie regionalnym, w ramach których działania będą prowadzone systematycznie i na skalę regionalną lub </a:t>
                      </a:r>
                      <a:r>
                        <a:rPr lang="pl-PL" sz="1200" kern="1200" dirty="0" err="1" smtClean="0">
                          <a:solidFill>
                            <a:schemeClr val="dk1"/>
                          </a:solidFill>
                          <a:latin typeface="Calibri" pitchFamily="34" charset="0"/>
                          <a:ea typeface="+mn-ea"/>
                          <a:cs typeface="+mn-cs"/>
                        </a:rPr>
                        <a:t>subregionalną</a:t>
                      </a:r>
                      <a:r>
                        <a:rPr lang="pl-PL" sz="1200" kern="1200" dirty="0" smtClean="0">
                          <a:solidFill>
                            <a:schemeClr val="dk1"/>
                          </a:solidFill>
                          <a:latin typeface="Calibri" pitchFamily="34" charset="0"/>
                          <a:ea typeface="+mn-ea"/>
                          <a:cs typeface="+mn-cs"/>
                        </a:rPr>
                        <a:t>.</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ukierunkowane będzie również na działania z zakresu </a:t>
                      </a:r>
                      <a:r>
                        <a:rPr lang="pl-PL" sz="1200" b="1" kern="1200" dirty="0" smtClean="0">
                          <a:solidFill>
                            <a:schemeClr val="dk1"/>
                          </a:solidFill>
                          <a:latin typeface="Calibri" pitchFamily="34" charset="0"/>
                          <a:ea typeface="+mn-ea"/>
                          <a:cs typeface="+mn-cs"/>
                        </a:rPr>
                        <a:t>przekwalifikowania osób starszych pracujących w trudnych warunkach</a:t>
                      </a:r>
                      <a:r>
                        <a:rPr lang="pl-PL" sz="1200" kern="1200" dirty="0" smtClean="0">
                          <a:solidFill>
                            <a:schemeClr val="dk1"/>
                          </a:solidFill>
                          <a:latin typeface="Calibri" pitchFamily="34" charset="0"/>
                          <a:ea typeface="+mn-ea"/>
                          <a:cs typeface="+mn-cs"/>
                        </a:rPr>
                        <a:t>, pozwalając im na zdobycie kwalifikacji do wykonywania prac, które będą uwzględniały ich umiejętności i stan zdrowia.</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Udzielane wsparcie może być uzupełniane inwestycjami w wyposażenie i adaptację pomieszczeń w zakresie niezbędnym dla osiągnięcia zakładanych celów projektu w ramach mechanizmu finansowania krzyżowego (cross-</a:t>
                      </a:r>
                      <a:r>
                        <a:rPr lang="pl-PL" sz="1200" kern="1200" dirty="0" err="1" smtClean="0">
                          <a:solidFill>
                            <a:schemeClr val="dk1"/>
                          </a:solidFill>
                          <a:latin typeface="Calibri" pitchFamily="34" charset="0"/>
                          <a:ea typeface="+mn-ea"/>
                          <a:cs typeface="+mn-cs"/>
                        </a:rPr>
                        <a:t>financing</a:t>
                      </a:r>
                      <a:r>
                        <a:rPr lang="pl-PL" sz="1200" kern="1200" dirty="0" smtClean="0">
                          <a:solidFill>
                            <a:schemeClr val="dk1"/>
                          </a:solidFill>
                          <a:latin typeface="Calibri" pitchFamily="34" charset="0"/>
                          <a:ea typeface="+mn-ea"/>
                          <a:cs typeface="+mn-cs"/>
                        </a:rPr>
                        <a:t>).</a:t>
                      </a:r>
                    </a:p>
                    <a:p>
                      <a:pPr marL="342900" indent="-342900" algn="just">
                        <a:buFont typeface="Wingdings" panose="05000000000000000000" pitchFamily="2" charset="2"/>
                        <a:buChar char="§"/>
                      </a:pPr>
                      <a:endParaRPr lang="pl-PL" sz="1200" dirty="0">
                        <a:effectLst/>
                        <a:latin typeface="Calibri" pitchFamily="34" charset="0"/>
                        <a:ea typeface="Calibri"/>
                        <a:cs typeface="Times New Roman"/>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739211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Regionalny Program Operacyjny Województwa Dolnośląskiego 2014 - 2020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3" cstate="print"/>
          <a:srcRect/>
          <a:stretch>
            <a:fillRect/>
          </a:stretch>
        </p:blipFill>
        <p:spPr bwMode="auto">
          <a:xfrm>
            <a:off x="107950" y="6237288"/>
            <a:ext cx="1425575" cy="488950"/>
          </a:xfrm>
          <a:prstGeom prst="rect">
            <a:avLst/>
          </a:prstGeom>
          <a:noFill/>
          <a:ln w="9525">
            <a:noFill/>
            <a:miter lim="800000"/>
            <a:headEnd/>
            <a:tailEnd/>
          </a:ln>
        </p:spPr>
      </p:pic>
      <p:grpSp>
        <p:nvGrpSpPr>
          <p:cNvPr id="5" name="Grupa 12"/>
          <p:cNvGrpSpPr/>
          <p:nvPr/>
        </p:nvGrpSpPr>
        <p:grpSpPr>
          <a:xfrm>
            <a:off x="395536" y="908720"/>
            <a:ext cx="8499181" cy="792088"/>
            <a:chOff x="137542" y="0"/>
            <a:chExt cx="8499181" cy="382671"/>
          </a:xfrm>
        </p:grpSpPr>
        <p:sp>
          <p:nvSpPr>
            <p:cNvPr id="14" name="Prostokąt zaokrąglony 13"/>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sz="2800" b="1" dirty="0" smtClean="0">
                  <a:solidFill>
                    <a:sysClr val="window" lastClr="FFFFFF"/>
                  </a:solidFill>
                  <a:latin typeface="Arial Narrow" pitchFamily="34" charset="0"/>
                </a:rPr>
                <a:t>Oś Priorytetowa 9: WŁĄCZENIE SPOŁECZNE</a:t>
              </a:r>
              <a:endParaRPr kumimoji="0" lang="pl-PL" sz="2400" b="0" i="0" u="none" strike="noStrike" kern="1200" cap="none" spc="0" normalizeH="0" baseline="0" noProof="0" dirty="0">
                <a:ln>
                  <a:noFill/>
                </a:ln>
                <a:solidFill>
                  <a:sysClr val="window" lastClr="FFFFFF"/>
                </a:solidFill>
                <a:effectLst/>
                <a:uLnTx/>
                <a:uFillTx/>
                <a:latin typeface="Arial Narrow" pitchFamily="34" charset="0"/>
              </a:endParaRPr>
            </a:p>
          </p:txBody>
        </p:sp>
      </p:grpSp>
    </p:spTree>
    <p:extLst>
      <p:ext uri="{BB962C8B-B14F-4D97-AF65-F5344CB8AC3E}">
        <p14:creationId xmlns:p14="http://schemas.microsoft.com/office/powerpoint/2010/main" val="1349999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Regionalny Program Operacyjny Województwa Dolnośląskiego 2014 - 2020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5" name="Grupa 12"/>
          <p:cNvGrpSpPr/>
          <p:nvPr/>
        </p:nvGrpSpPr>
        <p:grpSpPr>
          <a:xfrm>
            <a:off x="389464" y="692696"/>
            <a:ext cx="8499181" cy="576064"/>
            <a:chOff x="137542" y="0"/>
            <a:chExt cx="8499181" cy="382671"/>
          </a:xfrm>
        </p:grpSpPr>
        <p:sp>
          <p:nvSpPr>
            <p:cNvPr id="14" name="Prostokąt zaokrąglony 13"/>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ysClr val="window" lastClr="FFFFFF"/>
                  </a:solidFill>
                  <a:latin typeface="Arial Narrow" pitchFamily="34" charset="0"/>
                </a:rPr>
                <a:t>Aktywna integracja (PI 9.1)</a:t>
              </a:r>
              <a:endParaRPr lang="pl-PL" sz="2000" b="1" dirty="0">
                <a:solidFill>
                  <a:sysClr val="window" lastClr="FFFFFF"/>
                </a:solidFill>
                <a:latin typeface="Arial Narrow"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1526626681"/>
              </p:ext>
            </p:extLst>
          </p:nvPr>
        </p:nvGraphicFramePr>
        <p:xfrm>
          <a:off x="395536" y="1340768"/>
          <a:ext cx="8481270" cy="2448272"/>
        </p:xfrm>
        <a:graphic>
          <a:graphicData uri="http://schemas.openxmlformats.org/drawingml/2006/table">
            <a:tbl>
              <a:tblPr>
                <a:tableStyleId>{16D9F66E-5EB9-4882-86FB-DCBF35E3C3E4}</a:tableStyleId>
              </a:tblPr>
              <a:tblGrid>
                <a:gridCol w="8481270"/>
              </a:tblGrid>
              <a:tr h="2448272">
                <a:tc>
                  <a:txBody>
                    <a:bodyPr/>
                    <a:lstStyle/>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a:t>
                      </a:r>
                      <a:r>
                        <a:rPr lang="pl-PL" sz="1200" kern="1200" dirty="0" smtClean="0">
                          <a:solidFill>
                            <a:schemeClr val="dk1"/>
                          </a:solidFill>
                          <a:latin typeface="Calibri" pitchFamily="34" charset="0"/>
                          <a:ea typeface="+mn-ea"/>
                          <a:cs typeface="+mn-cs"/>
                        </a:rPr>
                        <a:t>ukierunkowane będzie na rzecz integracji osób oraz rodzin wykluczonych </a:t>
                      </a:r>
                      <a:br>
                        <a:rPr lang="pl-PL" sz="1200" kern="1200" dirty="0" smtClean="0">
                          <a:solidFill>
                            <a:schemeClr val="dk1"/>
                          </a:solidFill>
                          <a:latin typeface="Calibri" pitchFamily="34" charset="0"/>
                          <a:ea typeface="+mn-ea"/>
                          <a:cs typeface="+mn-cs"/>
                        </a:rPr>
                      </a:br>
                      <a:r>
                        <a:rPr lang="pl-PL" sz="1200" kern="1200" dirty="0" smtClean="0">
                          <a:solidFill>
                            <a:schemeClr val="dk1"/>
                          </a:solidFill>
                          <a:latin typeface="Calibri" pitchFamily="34" charset="0"/>
                          <a:ea typeface="+mn-ea"/>
                          <a:cs typeface="+mn-cs"/>
                        </a:rPr>
                        <a:t>i zagrożonych wykluczeniem społecznym, w szczególności poprzez aktywizację zawodowo-społeczną wykorzystującą instrumenty aktywizacji zawodowej, edukacyjnej, zdrowotnej, społecznej i kulturalnej.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w ramach priorytetu inwestycyjnego dla osób wykluczonych lub zagrożonych wykluczeniem społecznym będzie realizowane także za pośrednictwem podmiotów ekonomii społecznej, w tym o charakterze reintegracyjnym (np. CIS, KIS, ZAZ, WTZ).</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Dodatkowo realizowane będą działania rozwojowe na obszarach wiejskich i miejskich, wykorzystujące potencjał endogeniczny danego obszaru, na rzecz aktywności społeczności lokalnych i rozwoju lokalnego w celu zwiększenia szans na zatrudnienie.</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w ramach priorytetu może być prowadzone na obszarach </a:t>
                      </a:r>
                      <a:r>
                        <a:rPr lang="pl-PL" sz="1200" kern="1200" dirty="0" smtClean="0">
                          <a:solidFill>
                            <a:schemeClr val="dk1"/>
                          </a:solidFill>
                          <a:latin typeface="Calibri" pitchFamily="34" charset="0"/>
                          <a:ea typeface="+mn-ea"/>
                          <a:cs typeface="+mn-cs"/>
                        </a:rPr>
                        <a:t>zdegradowanych i </a:t>
                      </a:r>
                      <a:r>
                        <a:rPr lang="pl-PL" sz="1200" kern="1200" dirty="0" smtClean="0">
                          <a:solidFill>
                            <a:schemeClr val="dk1"/>
                          </a:solidFill>
                          <a:latin typeface="Calibri" pitchFamily="34" charset="0"/>
                          <a:ea typeface="+mn-ea"/>
                          <a:cs typeface="+mn-cs"/>
                        </a:rPr>
                        <a:t>tym samym być komplementarne do działań realizowanych w ramach rewitalizacji.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Udzielane wsparcie może być uzupełniane inwestycjami w wyposażenie i adaptację pomieszczeń oraz poprzez wspieranie mobilności osób niepełnosprawnych w zakresie niezbędnym dla osiągnięcia zakładanych celów projektu w ramach mechanizmu finansowania krzyżowego (cross-</a:t>
                      </a:r>
                      <a:r>
                        <a:rPr lang="pl-PL" sz="1200" kern="1200" dirty="0" err="1" smtClean="0">
                          <a:solidFill>
                            <a:schemeClr val="dk1"/>
                          </a:solidFill>
                          <a:latin typeface="Calibri" pitchFamily="34" charset="0"/>
                          <a:ea typeface="+mn-ea"/>
                          <a:cs typeface="+mn-cs"/>
                        </a:rPr>
                        <a:t>financing</a:t>
                      </a:r>
                      <a:r>
                        <a:rPr lang="pl-PL" sz="1200" kern="1200" dirty="0" smtClean="0">
                          <a:solidFill>
                            <a:schemeClr val="dk1"/>
                          </a:solidFill>
                          <a:latin typeface="Calibri" pitchFamily="34" charset="0"/>
                          <a:ea typeface="+mn-ea"/>
                          <a:cs typeface="+mn-cs"/>
                        </a:rPr>
                        <a:t>).</a:t>
                      </a:r>
                      <a:endParaRPr lang="pl-PL" sz="1600" baseline="0" dirty="0">
                        <a:latin typeface="Calibri" pitchFamily="34" charset="0"/>
                        <a:ea typeface="Calibri"/>
                        <a:cs typeface="Times New Roman"/>
                      </a:endParaRPr>
                    </a:p>
                  </a:txBody>
                  <a:tcPr marL="17780" marR="17780" marT="17780" marB="17780">
                    <a:solidFill>
                      <a:schemeClr val="accent3">
                        <a:lumMod val="20000"/>
                        <a:lumOff val="80000"/>
                      </a:schemeClr>
                    </a:solidFill>
                  </a:tcPr>
                </a:tc>
              </a:tr>
            </a:tbl>
          </a:graphicData>
        </a:graphic>
      </p:graphicFrame>
      <p:grpSp>
        <p:nvGrpSpPr>
          <p:cNvPr id="8" name="Grupa 8"/>
          <p:cNvGrpSpPr/>
          <p:nvPr/>
        </p:nvGrpSpPr>
        <p:grpSpPr>
          <a:xfrm>
            <a:off x="370784" y="3861048"/>
            <a:ext cx="8499181" cy="576064"/>
            <a:chOff x="137542" y="0"/>
            <a:chExt cx="8499181" cy="382671"/>
          </a:xfrm>
        </p:grpSpPr>
        <p:sp>
          <p:nvSpPr>
            <p:cNvPr id="9" name="Prostokąt zaokrąglony 8"/>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0" name="Prostokąt 9"/>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defTabSz="1155700">
                <a:lnSpc>
                  <a:spcPct val="90000"/>
                </a:lnSpc>
                <a:spcBef>
                  <a:spcPct val="0"/>
                </a:spcBef>
                <a:spcAft>
                  <a:spcPct val="35000"/>
                </a:spcAft>
                <a:defRPr/>
              </a:pPr>
              <a:r>
                <a:rPr lang="pl-PL" sz="2000" b="1" dirty="0">
                  <a:solidFill>
                    <a:sysClr val="window" lastClr="FFFFFF"/>
                  </a:solidFill>
                  <a:latin typeface="Arial Narrow" pitchFamily="34" charset="0"/>
                </a:rPr>
                <a:t>Priorytet </a:t>
              </a:r>
              <a:r>
                <a:rPr lang="pl-PL" sz="2000" b="1" dirty="0" smtClean="0">
                  <a:solidFill>
                    <a:sysClr val="window" lastClr="FFFFFF"/>
                  </a:solidFill>
                  <a:latin typeface="Arial Narrow" pitchFamily="34" charset="0"/>
                </a:rPr>
                <a:t>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noProof="0" dirty="0" smtClean="0">
                  <a:solidFill>
                    <a:sysClr val="window" lastClr="FFFFFF"/>
                  </a:solidFill>
                  <a:latin typeface="Arial Narrow" pitchFamily="34" charset="0"/>
                </a:rPr>
                <a:t>Dostęp do wysokiej jakości usług, w tym opieki 		zdrowotnej i usług społecznych (PI 9.2)</a:t>
              </a:r>
              <a:endParaRPr lang="pl-PL" sz="2000" b="1" dirty="0">
                <a:solidFill>
                  <a:sysClr val="window" lastClr="FFFFFF"/>
                </a:solidFill>
                <a:latin typeface="Arial Narrow" pitchFamily="34" charset="0"/>
              </a:endParaRPr>
            </a:p>
          </p:txBody>
        </p:sp>
      </p:grpSp>
      <p:graphicFrame>
        <p:nvGraphicFramePr>
          <p:cNvPr id="11" name="Tabela 10"/>
          <p:cNvGraphicFramePr>
            <a:graphicFrameLocks noGrp="1"/>
          </p:cNvGraphicFramePr>
          <p:nvPr>
            <p:extLst>
              <p:ext uri="{D42A27DB-BD31-4B8C-83A1-F6EECF244321}">
                <p14:modId xmlns:p14="http://schemas.microsoft.com/office/powerpoint/2010/main" val="2976956498"/>
              </p:ext>
            </p:extLst>
          </p:nvPr>
        </p:nvGraphicFramePr>
        <p:xfrm>
          <a:off x="370784" y="4534402"/>
          <a:ext cx="8463760" cy="1947361"/>
        </p:xfrm>
        <a:graphic>
          <a:graphicData uri="http://schemas.openxmlformats.org/drawingml/2006/table">
            <a:tbl>
              <a:tblPr>
                <a:tableStyleId>{16D9F66E-5EB9-4882-86FB-DCBF35E3C3E4}</a:tableStyleId>
              </a:tblPr>
              <a:tblGrid>
                <a:gridCol w="8463760"/>
              </a:tblGrid>
              <a:tr h="1947361">
                <a:tc>
                  <a:txBody>
                    <a:bodyPr/>
                    <a:lstStyle/>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a:t>
                      </a:r>
                      <a:r>
                        <a:rPr lang="pl-PL" sz="1200" kern="1200" dirty="0" smtClean="0">
                          <a:solidFill>
                            <a:schemeClr val="dk1"/>
                          </a:solidFill>
                          <a:latin typeface="Calibri" pitchFamily="34" charset="0"/>
                          <a:ea typeface="+mn-ea"/>
                          <a:cs typeface="+mn-cs"/>
                        </a:rPr>
                        <a:t>ukierunkowane będzie na rzecz świadczenia spersonalizowanych i zintegrowanych usług społecznych (pomocy społecznej, wsparcia rodziny i pieczy zastępczej, </a:t>
                      </a:r>
                      <a:r>
                        <a:rPr lang="pl-PL" sz="1200" kern="1200" dirty="0" smtClean="0">
                          <a:solidFill>
                            <a:schemeClr val="dk1"/>
                          </a:solidFill>
                          <a:latin typeface="Calibri" pitchFamily="34" charset="0"/>
                          <a:ea typeface="+mn-ea"/>
                          <a:cs typeface="+mn-cs"/>
                        </a:rPr>
                        <a:t>opiekuńczych i </a:t>
                      </a:r>
                      <a:r>
                        <a:rPr lang="pl-PL" sz="1200" kern="1200" dirty="0" smtClean="0">
                          <a:solidFill>
                            <a:schemeClr val="dk1"/>
                          </a:solidFill>
                          <a:latin typeface="Calibri" pitchFamily="34" charset="0"/>
                          <a:ea typeface="+mn-ea"/>
                          <a:cs typeface="+mn-cs"/>
                        </a:rPr>
                        <a:t>zdrowotnych). Podstawowym celem interwencji będzie zwiększenie dostępności oraz jakości ww. usług. Prowadzone będą również działania z zakresu rozwoju usług związanych z mieszkalnictwem chronionym oraz wspomaganym.</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Realizowane przedsięwzięcia będą dotyczyć opieki nad osobami niesamodzielnymi, w podeszłym wieku, niepełnosprawnymi oraz opieki zdrowotnej. Ponadto w ramach priorytetu inwestycyjnego dofinansowaniu będą podlegały projekty dotyczące  wczesnego wykrywania wad rozwojowych i</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rehabilitacji dzieci niepełnosprawnych, jak również środowiskowych form pomocy i samopomocy.</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w ramach priorytetu może być komplementarne do działań </a:t>
                      </a:r>
                      <a:r>
                        <a:rPr lang="pl-PL" sz="1200" kern="1200" dirty="0" smtClean="0">
                          <a:solidFill>
                            <a:schemeClr val="dk1"/>
                          </a:solidFill>
                          <a:latin typeface="Calibri" pitchFamily="34" charset="0"/>
                          <a:ea typeface="+mn-ea"/>
                          <a:cs typeface="+mn-cs"/>
                        </a:rPr>
                        <a:t>realizowanych w </a:t>
                      </a:r>
                      <a:r>
                        <a:rPr lang="pl-PL" sz="1200" kern="1200" dirty="0" smtClean="0">
                          <a:solidFill>
                            <a:schemeClr val="dk1"/>
                          </a:solidFill>
                          <a:latin typeface="Calibri" pitchFamily="34" charset="0"/>
                          <a:ea typeface="+mn-ea"/>
                          <a:cs typeface="+mn-cs"/>
                        </a:rPr>
                        <a:t>ramach inwestycji w infrastrukturę </a:t>
                      </a:r>
                      <a:r>
                        <a:rPr lang="pl-PL" sz="1200" kern="1200" dirty="0" smtClean="0">
                          <a:solidFill>
                            <a:schemeClr val="dk1"/>
                          </a:solidFill>
                          <a:latin typeface="Calibri" pitchFamily="34" charset="0"/>
                          <a:ea typeface="+mn-ea"/>
                          <a:cs typeface="+mn-cs"/>
                        </a:rPr>
                        <a:t>społeczną. Udzielane </a:t>
                      </a:r>
                      <a:r>
                        <a:rPr lang="pl-PL" sz="1200" kern="1200" dirty="0" smtClean="0">
                          <a:solidFill>
                            <a:schemeClr val="dk1"/>
                          </a:solidFill>
                          <a:latin typeface="Calibri" pitchFamily="34" charset="0"/>
                          <a:ea typeface="+mn-ea"/>
                          <a:cs typeface="+mn-cs"/>
                        </a:rPr>
                        <a:t>wsparcie może być uzupełniane inwestycjami w wyposażenie i adaptację pomieszczeń w zakresie niezbędnym dla osiągnięcia zakładanych celów projektu w ramach mechanizmu finansowania krzyżowego (cross-</a:t>
                      </a:r>
                      <a:r>
                        <a:rPr lang="pl-PL" sz="1200" kern="1200" dirty="0" err="1" smtClean="0">
                          <a:solidFill>
                            <a:schemeClr val="dk1"/>
                          </a:solidFill>
                          <a:latin typeface="Calibri" pitchFamily="34" charset="0"/>
                          <a:ea typeface="+mn-ea"/>
                          <a:cs typeface="+mn-cs"/>
                        </a:rPr>
                        <a:t>financing</a:t>
                      </a:r>
                      <a:r>
                        <a:rPr lang="pl-PL" sz="1200" kern="1200" dirty="0" smtClean="0">
                          <a:solidFill>
                            <a:schemeClr val="dk1"/>
                          </a:solidFill>
                          <a:latin typeface="Calibri" pitchFamily="34" charset="0"/>
                          <a:ea typeface="+mn-ea"/>
                          <a:cs typeface="+mn-cs"/>
                        </a:rPr>
                        <a:t>).</a:t>
                      </a:r>
                      <a:endParaRPr lang="pl-PL" sz="1200" kern="1200" dirty="0" smtClean="0">
                        <a:solidFill>
                          <a:schemeClr val="dk1"/>
                        </a:solidFill>
                        <a:latin typeface="Calibri" pitchFamily="34" charset="0"/>
                        <a:ea typeface="+mn-ea"/>
                        <a:cs typeface="+mn-cs"/>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7392118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Regionalny Program Operacyjny Województwa Dolnośląskiego 2014 - 2020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aphicFrame>
        <p:nvGraphicFramePr>
          <p:cNvPr id="6" name="Tabela 5"/>
          <p:cNvGraphicFramePr>
            <a:graphicFrameLocks noGrp="1"/>
          </p:cNvGraphicFramePr>
          <p:nvPr>
            <p:extLst>
              <p:ext uri="{D42A27DB-BD31-4B8C-83A1-F6EECF244321}">
                <p14:modId xmlns:p14="http://schemas.microsoft.com/office/powerpoint/2010/main" val="360662402"/>
              </p:ext>
            </p:extLst>
          </p:nvPr>
        </p:nvGraphicFramePr>
        <p:xfrm>
          <a:off x="393299" y="1434902"/>
          <a:ext cx="8461821" cy="1778074"/>
        </p:xfrm>
        <a:graphic>
          <a:graphicData uri="http://schemas.openxmlformats.org/drawingml/2006/table">
            <a:tbl>
              <a:tblPr>
                <a:tableStyleId>{16D9F66E-5EB9-4882-86FB-DCBF35E3C3E4}</a:tableStyleId>
              </a:tblPr>
              <a:tblGrid>
                <a:gridCol w="8461821"/>
              </a:tblGrid>
              <a:tr h="1778074">
                <a:tc>
                  <a:txBody>
                    <a:bodyPr/>
                    <a:lstStyle/>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a:t>
                      </a:r>
                      <a:r>
                        <a:rPr lang="pl-PL" sz="1200" kern="1200" dirty="0" smtClean="0">
                          <a:solidFill>
                            <a:schemeClr val="dk1"/>
                          </a:solidFill>
                          <a:latin typeface="Calibri" pitchFamily="34" charset="0"/>
                          <a:ea typeface="+mn-ea"/>
                          <a:cs typeface="+mn-cs"/>
                        </a:rPr>
                        <a:t>w ramach priorytetu ukierunkowane będzie na rzecz tworzenia nowych miejsc pracy i wspomagania zatrudnienia w podmiotach ekonomii społecznej, inicjowania i wspomagania procesu tworzenia nowych podmiotów ekonomii społecznej oraz wsparcie istniejących podmiotów ekonomii </a:t>
                      </a:r>
                      <a:r>
                        <a:rPr lang="pl-PL" sz="1200" kern="1200" dirty="0" smtClean="0">
                          <a:solidFill>
                            <a:schemeClr val="dk1"/>
                          </a:solidFill>
                          <a:latin typeface="Calibri" pitchFamily="34" charset="0"/>
                          <a:ea typeface="+mn-ea"/>
                          <a:cs typeface="+mn-cs"/>
                        </a:rPr>
                        <a:t>społecznej i </a:t>
                      </a:r>
                      <a:r>
                        <a:rPr lang="pl-PL" sz="1200" kern="1200" dirty="0" smtClean="0">
                          <a:solidFill>
                            <a:schemeClr val="dk1"/>
                          </a:solidFill>
                          <a:latin typeface="Calibri" pitchFamily="34" charset="0"/>
                          <a:ea typeface="+mn-ea"/>
                          <a:cs typeface="+mn-cs"/>
                        </a:rPr>
                        <a:t>przedsiębiorstw społecznych wraz ze wsparciem towarzyszącym.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Wsparcie ukierunkowane będzie również na  rzecz tworzenia regionalnych i lokalnych partnerstw na rzecz rozwoju ekonomii społecznej.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Ponadto podejmowane działania będą służyć koordynacji, kooperacji, monitorowaniu, promocji i edukacji prowadzonych w regionie działań na rzecz rozwoju ekonomii społecznej.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Udzielane wsparcie może być uzupełniane inwestycjami w </a:t>
                      </a:r>
                      <a:r>
                        <a:rPr lang="pl-PL" sz="1200" kern="1200" dirty="0" smtClean="0">
                          <a:solidFill>
                            <a:schemeClr val="dk1"/>
                          </a:solidFill>
                          <a:latin typeface="Calibri" pitchFamily="34" charset="0"/>
                          <a:ea typeface="+mn-ea"/>
                          <a:cs typeface="+mn-cs"/>
                        </a:rPr>
                        <a:t>wyposażenie i </a:t>
                      </a:r>
                      <a:r>
                        <a:rPr lang="pl-PL" sz="1200" kern="1200" dirty="0" smtClean="0">
                          <a:solidFill>
                            <a:schemeClr val="dk1"/>
                          </a:solidFill>
                          <a:latin typeface="Calibri" pitchFamily="34" charset="0"/>
                          <a:ea typeface="+mn-ea"/>
                          <a:cs typeface="+mn-cs"/>
                        </a:rPr>
                        <a:t>adaptację pomieszczeń w zakresie niezbędnym dla osiągnięcia zakładanych celów projektu w ramach mechanizmu finansowania krzyżowego (cross-</a:t>
                      </a:r>
                      <a:r>
                        <a:rPr lang="pl-PL" sz="1200" kern="1200" dirty="0" err="1" smtClean="0">
                          <a:solidFill>
                            <a:schemeClr val="dk1"/>
                          </a:solidFill>
                          <a:latin typeface="Calibri" pitchFamily="34" charset="0"/>
                          <a:ea typeface="+mn-ea"/>
                          <a:cs typeface="+mn-cs"/>
                        </a:rPr>
                        <a:t>financing</a:t>
                      </a:r>
                      <a:r>
                        <a:rPr lang="pl-PL" sz="1200" kern="1200" dirty="0" smtClean="0">
                          <a:solidFill>
                            <a:schemeClr val="dk1"/>
                          </a:solidFill>
                          <a:latin typeface="Calibri" pitchFamily="34" charset="0"/>
                          <a:ea typeface="+mn-ea"/>
                          <a:cs typeface="+mn-cs"/>
                        </a:rPr>
                        <a:t>).</a:t>
                      </a:r>
                      <a:endParaRPr lang="pl-PL" sz="1200" kern="1200" dirty="0" smtClean="0">
                        <a:solidFill>
                          <a:schemeClr val="dk1"/>
                        </a:solidFill>
                        <a:latin typeface="Calibri" pitchFamily="34" charset="0"/>
                        <a:ea typeface="+mn-ea"/>
                        <a:cs typeface="+mn-cs"/>
                      </a:endParaRPr>
                    </a:p>
                  </a:txBody>
                  <a:tcPr marL="72000" marR="72000" marT="36000" marB="36000">
                    <a:solidFill>
                      <a:schemeClr val="accent3">
                        <a:lumMod val="20000"/>
                        <a:lumOff val="80000"/>
                      </a:schemeClr>
                    </a:solidFill>
                  </a:tcPr>
                </a:tc>
              </a:tr>
            </a:tbl>
          </a:graphicData>
        </a:graphic>
      </p:graphicFrame>
      <p:grpSp>
        <p:nvGrpSpPr>
          <p:cNvPr id="5" name="Grupa 8"/>
          <p:cNvGrpSpPr/>
          <p:nvPr/>
        </p:nvGrpSpPr>
        <p:grpSpPr>
          <a:xfrm>
            <a:off x="393299" y="836712"/>
            <a:ext cx="8499181" cy="576064"/>
            <a:chOff x="133366" y="0"/>
            <a:chExt cx="8499181" cy="382671"/>
          </a:xfrm>
        </p:grpSpPr>
        <p:sp>
          <p:nvSpPr>
            <p:cNvPr id="10" name="Prostokąt zaokrąglony 9"/>
            <p:cNvSpPr/>
            <p:nvPr/>
          </p:nvSpPr>
          <p:spPr>
            <a:xfrm>
              <a:off x="133366"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1" name="Prostokąt 10"/>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defTabSz="1155700">
                <a:lnSpc>
                  <a:spcPct val="90000"/>
                </a:lnSpc>
                <a:spcBef>
                  <a:spcPct val="0"/>
                </a:spcBef>
                <a:spcAft>
                  <a:spcPct val="35000"/>
                </a:spcAft>
                <a:defRPr/>
              </a:pPr>
              <a:r>
                <a:rPr lang="pl-PL" sz="2000" b="1" dirty="0">
                  <a:solidFill>
                    <a:sysClr val="window" lastClr="FFFFFF"/>
                  </a:solidFill>
                  <a:latin typeface="Arial Narrow" pitchFamily="34" charset="0"/>
                </a:rPr>
                <a:t>Priorytet </a:t>
              </a:r>
              <a:r>
                <a:rPr lang="pl-PL" sz="2000" b="1" dirty="0" smtClean="0">
                  <a:solidFill>
                    <a:sysClr val="window" lastClr="FFFFFF"/>
                  </a:solidFill>
                  <a:latin typeface="Arial Narrow" pitchFamily="34" charset="0"/>
                </a:rPr>
                <a:t>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a:t>
              </a:r>
              <a:r>
                <a:rPr kumimoji="0" lang="pl-PL" sz="2000" b="1" i="0" u="none" strike="noStrike" kern="1200" cap="none" spc="0" normalizeH="0" noProof="0" dirty="0" smtClean="0">
                  <a:ln>
                    <a:noFill/>
                  </a:ln>
                  <a:solidFill>
                    <a:sysClr val="window" lastClr="FFFFFF"/>
                  </a:solidFill>
                  <a:effectLst/>
                  <a:uLnTx/>
                  <a:uFillTx/>
                  <a:latin typeface="Arial Narrow" pitchFamily="34" charset="0"/>
                </a:rPr>
                <a:t> Wspieranie gospodarki społecznej (PI 9.3)</a:t>
              </a:r>
              <a:endParaRPr lang="pl-PL" sz="2000" b="1" dirty="0">
                <a:solidFill>
                  <a:sysClr val="window" lastClr="FFFFFF"/>
                </a:solidFill>
                <a:latin typeface="Arial Narrow" pitchFamily="34" charset="0"/>
              </a:endParaRPr>
            </a:p>
          </p:txBody>
        </p:sp>
      </p:grpSp>
    </p:spTree>
    <p:extLst>
      <p:ext uri="{BB962C8B-B14F-4D97-AF65-F5344CB8AC3E}">
        <p14:creationId xmlns:p14="http://schemas.microsoft.com/office/powerpoint/2010/main" val="12455370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34" name="Symbol zastępczy numeru slajdu 4"/>
          <p:cNvSpPr txBox="1">
            <a:spLocks/>
          </p:cNvSpPr>
          <p:nvPr/>
        </p:nvSpPr>
        <p:spPr>
          <a:xfrm>
            <a:off x="142875" y="6286500"/>
            <a:ext cx="2305050" cy="365125"/>
          </a:xfrm>
          <a:prstGeom prst="rect">
            <a:avLst/>
          </a:prstGeom>
        </p:spPr>
        <p:txBody>
          <a:bodyPr anchor="ctr"/>
          <a:lstStyle/>
          <a:p>
            <a:pPr>
              <a:defRPr/>
            </a:pPr>
            <a:fld id="{A72F93BE-15DF-4902-B351-ED410EA8C235}" type="slidenum">
              <a:rPr lang="pl-PL" sz="1600" b="1">
                <a:solidFill>
                  <a:prstClr val="black">
                    <a:tint val="75000"/>
                  </a:prstClr>
                </a:solidFill>
              </a:rPr>
              <a:pPr>
                <a:defRPr/>
              </a:pPr>
              <a:t>44</a:t>
            </a:fld>
            <a:endParaRPr lang="pl-PL" sz="1600" b="1" dirty="0">
              <a:solidFill>
                <a:prstClr val="black">
                  <a:tint val="75000"/>
                </a:prstClr>
              </a:solidFill>
            </a:endParaRPr>
          </a:p>
        </p:txBody>
      </p:sp>
      <p:sp>
        <p:nvSpPr>
          <p:cNvPr id="5" name="Tytuł 1"/>
          <p:cNvSpPr txBox="1">
            <a:spLocks/>
          </p:cNvSpPr>
          <p:nvPr/>
        </p:nvSpPr>
        <p:spPr>
          <a:xfrm>
            <a:off x="285750" y="1785938"/>
            <a:ext cx="8501063" cy="2651125"/>
          </a:xfrm>
          <a:prstGeom prst="rect">
            <a:avLst/>
          </a:prstGeom>
        </p:spPr>
        <p:txBody>
          <a:bodyPr anchor="ctr"/>
          <a:lstStyle/>
          <a:p>
            <a:pPr algn="ctr">
              <a:lnSpc>
                <a:spcPts val="5800"/>
              </a:lnSpc>
              <a:spcBef>
                <a:spcPct val="0"/>
              </a:spcBef>
              <a:defRPr/>
            </a:pPr>
            <a:endParaRPr lang="pl-PL" sz="3600" b="1" dirty="0">
              <a:ln w="12700">
                <a:solidFill>
                  <a:srgbClr val="EEECE1">
                    <a:lumMod val="25000"/>
                  </a:srgbClr>
                </a:solidFill>
                <a:prstDash val="solid"/>
              </a:ln>
              <a:solidFill>
                <a:prstClr val="black">
                  <a:lumMod val="50000"/>
                  <a:lumOff val="50000"/>
                </a:prstClr>
              </a:solidFill>
              <a:effectLst>
                <a:glow rad="139700">
                  <a:srgbClr val="F79646">
                    <a:satMod val="175000"/>
                    <a:alpha val="40000"/>
                  </a:srgbClr>
                </a:glow>
                <a:outerShdw blurRad="190500" dist="20320" dir="1800000" algn="tl" rotWithShape="0">
                  <a:srgbClr val="000000">
                    <a:alpha val="40000"/>
                  </a:srgbClr>
                </a:outerShdw>
              </a:effectLst>
            </a:endParaRPr>
          </a:p>
        </p:txBody>
      </p:sp>
      <p:sp>
        <p:nvSpPr>
          <p:cNvPr id="7" name="Tytuł 1"/>
          <p:cNvSpPr txBox="1">
            <a:spLocks/>
          </p:cNvSpPr>
          <p:nvPr/>
        </p:nvSpPr>
        <p:spPr>
          <a:xfrm>
            <a:off x="395536" y="188640"/>
            <a:ext cx="8497888" cy="431800"/>
          </a:xfrm>
          <a:prstGeom prst="rect">
            <a:avLst/>
          </a:prstGeom>
          <a:solidFill>
            <a:srgbClr val="FFC000"/>
          </a:solidFill>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Clr>
                <a:srgbClr val="F14124">
                  <a:lumMod val="75000"/>
                </a:srgbClr>
              </a:buClr>
              <a:buFont typeface="Georgia" pitchFamily="18" charset="0"/>
              <a:buNone/>
            </a:pPr>
            <a:r>
              <a:rPr lang="pl-PL" sz="1800" cap="all" smtClean="0">
                <a:ln w="0"/>
                <a:solidFill>
                  <a:sysClr val="windowText" lastClr="000000"/>
                </a:solidFill>
                <a:effectLst>
                  <a:reflection blurRad="12700" stA="50000" endPos="50000" dist="5000" dir="5400000" sy="-100000" rotWithShape="0"/>
                </a:effectLst>
                <a:latin typeface="Arial Narrow" pitchFamily="34" charset="0"/>
              </a:rPr>
              <a:t>Regionalny Program Operacyjny Województwa Dolnośląskiego 2014 - 202</a:t>
            </a:r>
            <a:r>
              <a:rPr lang="pl-PL" sz="1800" cap="all" smtClean="0">
                <a:ln w="0"/>
                <a:solidFill>
                  <a:sysClr val="windowText" lastClr="000000"/>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0</a:t>
            </a:r>
            <a:endParaRPr lang="pl-PL" sz="1800" cap="all" dirty="0">
              <a:ln w="0"/>
              <a:solidFill>
                <a:sysClr val="windowText" lastClr="000000"/>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9" name="Obraz 5"/>
          <p:cNvPicPr>
            <a:picLocks noChangeAspect="1"/>
          </p:cNvPicPr>
          <p:nvPr/>
        </p:nvPicPr>
        <p:blipFill>
          <a:blip r:embed="rId4" cstate="print"/>
          <a:srcRect/>
          <a:stretch>
            <a:fillRect/>
          </a:stretch>
        </p:blipFill>
        <p:spPr bwMode="auto">
          <a:xfrm>
            <a:off x="107950" y="6237288"/>
            <a:ext cx="1425575" cy="488950"/>
          </a:xfrm>
          <a:prstGeom prst="rect">
            <a:avLst/>
          </a:prstGeom>
          <a:noFill/>
          <a:ln w="9525">
            <a:noFill/>
            <a:miter lim="800000"/>
            <a:headEnd/>
            <a:tailEnd/>
          </a:ln>
        </p:spPr>
      </p:pic>
      <p:grpSp>
        <p:nvGrpSpPr>
          <p:cNvPr id="10" name="Grupa 12"/>
          <p:cNvGrpSpPr/>
          <p:nvPr/>
        </p:nvGrpSpPr>
        <p:grpSpPr>
          <a:xfrm>
            <a:off x="395536" y="908720"/>
            <a:ext cx="8499181" cy="792088"/>
            <a:chOff x="137542" y="0"/>
            <a:chExt cx="8499181" cy="382671"/>
          </a:xfrm>
        </p:grpSpPr>
        <p:sp>
          <p:nvSpPr>
            <p:cNvPr id="11" name="Prostokąt zaokrąglony 10"/>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2" name="Prostokąt 11"/>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algn="ctr" defTabSz="1155700">
                <a:lnSpc>
                  <a:spcPct val="90000"/>
                </a:lnSpc>
                <a:spcBef>
                  <a:spcPct val="0"/>
                </a:spcBef>
                <a:spcAft>
                  <a:spcPct val="35000"/>
                </a:spcAft>
                <a:defRPr/>
              </a:pPr>
              <a:r>
                <a:rPr lang="pl-PL" sz="2800" b="1" dirty="0" smtClean="0">
                  <a:solidFill>
                    <a:sysClr val="window" lastClr="FFFFFF"/>
                  </a:solidFill>
                  <a:latin typeface="Arial Narrow" pitchFamily="34" charset="0"/>
                </a:rPr>
                <a:t>Oś Priorytetowa 10: EDUKACJA</a:t>
              </a:r>
              <a:endParaRPr lang="pl-PL" sz="2400" dirty="0">
                <a:solidFill>
                  <a:sysClr val="window" lastClr="FFFFFF"/>
                </a:solidFill>
                <a:latin typeface="Arial Narrow" pitchFamily="34" charset="0"/>
              </a:endParaRPr>
            </a:p>
          </p:txBody>
        </p:sp>
      </p:grpSp>
    </p:spTree>
    <p:extLst>
      <p:ext uri="{BB962C8B-B14F-4D97-AF65-F5344CB8AC3E}">
        <p14:creationId xmlns:p14="http://schemas.microsoft.com/office/powerpoint/2010/main" val="256101946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reflection blurRad="12700" stA="50000" endPos="50000" dist="5000" dir="5400000" sy="-100000" rotWithShape="0"/>
                </a:effectLst>
                <a:latin typeface="Arial Narrow" pitchFamily="34" charset="0"/>
              </a:rPr>
              <a:t>Regionalny Program Operacyjny Województwa Dolnośląskiego 2014 - 202</a:t>
            </a: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3" name="Grupa 12"/>
          <p:cNvGrpSpPr/>
          <p:nvPr/>
        </p:nvGrpSpPr>
        <p:grpSpPr>
          <a:xfrm>
            <a:off x="388291" y="620689"/>
            <a:ext cx="8499181" cy="778666"/>
            <a:chOff x="137542" y="18680"/>
            <a:chExt cx="8499181" cy="363991"/>
          </a:xfrm>
        </p:grpSpPr>
        <p:sp>
          <p:nvSpPr>
            <p:cNvPr id="14" name="Prostokąt zaokrąglony 13"/>
            <p:cNvSpPr/>
            <p:nvPr/>
          </p:nvSpPr>
          <p:spPr>
            <a:xfrm>
              <a:off x="137542" y="54667"/>
              <a:ext cx="8499181" cy="32800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18680"/>
              <a:ext cx="8461821" cy="328004"/>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chemeClr val="bg1"/>
                  </a:solidFill>
                  <a:latin typeface="Arial Narrow" pitchFamily="34" charset="0"/>
                </a:rPr>
                <a:t>Zapewnienie równego dostępu do wysokiej jakości edukacji przedszkolnej, podstawowej i gimnazjalnej (PI 10.1)</a:t>
              </a:r>
              <a:endParaRPr lang="pl-PL" sz="2000" b="1" dirty="0">
                <a:solidFill>
                  <a:schemeClr val="bg1"/>
                </a:solidFill>
                <a:latin typeface="Arial Narrow"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17325063"/>
              </p:ext>
            </p:extLst>
          </p:nvPr>
        </p:nvGraphicFramePr>
        <p:xfrm>
          <a:off x="406971" y="1494228"/>
          <a:ext cx="8444653" cy="4887100"/>
        </p:xfrm>
        <a:graphic>
          <a:graphicData uri="http://schemas.openxmlformats.org/drawingml/2006/table">
            <a:tbl>
              <a:tblPr>
                <a:tableStyleId>{16D9F66E-5EB9-4882-86FB-DCBF35E3C3E4}</a:tableStyleId>
              </a:tblPr>
              <a:tblGrid>
                <a:gridCol w="8444653"/>
              </a:tblGrid>
              <a:tr h="4887100">
                <a:tc>
                  <a:txBody>
                    <a:bodyPr/>
                    <a:lstStyle/>
                    <a:p>
                      <a:pPr marL="342900" indent="-342900" algn="just">
                        <a:buFont typeface="Wingdings" pitchFamily="2" charset="2"/>
                        <a:buChar char="§"/>
                      </a:pPr>
                      <a:r>
                        <a:rPr lang="pl-PL" sz="1200" kern="1200" dirty="0" smtClean="0">
                          <a:solidFill>
                            <a:schemeClr val="dk1"/>
                          </a:solidFill>
                          <a:latin typeface="Calibri" pitchFamily="34" charset="0"/>
                          <a:ea typeface="+mn-ea"/>
                          <a:cs typeface="+mn-cs"/>
                        </a:rPr>
                        <a:t>Wsparcie </a:t>
                      </a:r>
                      <a:r>
                        <a:rPr lang="pl-PL" sz="1200" kern="1200" dirty="0" smtClean="0">
                          <a:solidFill>
                            <a:schemeClr val="dk1"/>
                          </a:solidFill>
                          <a:latin typeface="Calibri" pitchFamily="34" charset="0"/>
                          <a:ea typeface="+mn-ea"/>
                          <a:cs typeface="+mn-cs"/>
                        </a:rPr>
                        <a:t>ukierunkowane będzie na rzecz tworzenia nowych miejsc w ośrodkach edukacji przedszkolnej, w tym również uruchamianie nowych ośrodków edukacji </a:t>
                      </a:r>
                      <a:r>
                        <a:rPr lang="pl-PL" sz="1200" kern="1200" dirty="0" smtClean="0">
                          <a:solidFill>
                            <a:schemeClr val="dk1"/>
                          </a:solidFill>
                          <a:latin typeface="Calibri" pitchFamily="34" charset="0"/>
                          <a:ea typeface="+mn-ea"/>
                          <a:cs typeface="+mn-cs"/>
                        </a:rPr>
                        <a:t>przedszkolnej i </a:t>
                      </a:r>
                      <a:r>
                        <a:rPr lang="pl-PL" sz="1200" kern="1200" dirty="0" smtClean="0">
                          <a:solidFill>
                            <a:schemeClr val="dk1"/>
                          </a:solidFill>
                          <a:latin typeface="Calibri" pitchFamily="34" charset="0"/>
                          <a:ea typeface="+mn-ea"/>
                          <a:cs typeface="+mn-cs"/>
                        </a:rPr>
                        <a:t>alternatywnych form opieki nad dziećmi w wieku przedszkolnym. </a:t>
                      </a:r>
                    </a:p>
                    <a:p>
                      <a:pPr marL="342900" indent="-342900" algn="just">
                        <a:buFont typeface="Wingdings" pitchFamily="2" charset="2"/>
                        <a:buChar char="§"/>
                      </a:pPr>
                      <a:r>
                        <a:rPr lang="pl-PL" sz="1200" kern="1200" dirty="0" smtClean="0">
                          <a:solidFill>
                            <a:schemeClr val="dk1"/>
                          </a:solidFill>
                          <a:latin typeface="Calibri" pitchFamily="34" charset="0"/>
                          <a:ea typeface="+mn-ea"/>
                          <a:cs typeface="+mn-cs"/>
                        </a:rPr>
                        <a:t>Ważnym elementem wsparcia będą dodatkowe zajęcia edukacyjne mające na celu rozwój dzieci na</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wczesnym etapie edukacji, w szczególności zajęcia rozwijające </a:t>
                      </a:r>
                      <a:r>
                        <a:rPr lang="pl-PL" sz="1200" kern="1200" dirty="0" smtClean="0">
                          <a:solidFill>
                            <a:schemeClr val="dk1"/>
                          </a:solidFill>
                          <a:latin typeface="Calibri" pitchFamily="34" charset="0"/>
                          <a:ea typeface="+mn-ea"/>
                          <a:cs typeface="+mn-cs"/>
                        </a:rPr>
                        <a:t>kreatywność i </a:t>
                      </a:r>
                      <a:r>
                        <a:rPr lang="pl-PL" sz="1200" kern="1200" dirty="0" smtClean="0">
                          <a:solidFill>
                            <a:schemeClr val="dk1"/>
                          </a:solidFill>
                          <a:latin typeface="Calibri" pitchFamily="34" charset="0"/>
                          <a:ea typeface="+mn-ea"/>
                          <a:cs typeface="+mn-cs"/>
                        </a:rPr>
                        <a:t>przedsiębiorczość oraz podbudzające ciekawość świata. Ponadto szkoły zostaną wsparte </a:t>
                      </a:r>
                      <a:r>
                        <a:rPr lang="pl-PL" sz="1200" kern="1200" dirty="0" smtClean="0">
                          <a:solidFill>
                            <a:schemeClr val="dk1"/>
                          </a:solidFill>
                          <a:latin typeface="Calibri" pitchFamily="34" charset="0"/>
                          <a:ea typeface="+mn-ea"/>
                          <a:cs typeface="+mn-cs"/>
                        </a:rPr>
                        <a:t>w </a:t>
                      </a:r>
                      <a:r>
                        <a:rPr lang="pl-PL" sz="1200" kern="1200" dirty="0" smtClean="0">
                          <a:solidFill>
                            <a:schemeClr val="dk1"/>
                          </a:solidFill>
                          <a:latin typeface="Calibri" pitchFamily="34" charset="0"/>
                          <a:ea typeface="+mn-ea"/>
                          <a:cs typeface="+mn-cs"/>
                        </a:rPr>
                        <a:t>zakresie pracy z uczniem, uczniem młodszym przy jego przechodzeniu na kolejny etap kształcenia.</a:t>
                      </a:r>
                    </a:p>
                    <a:p>
                      <a:pPr marL="342900" indent="-342900" algn="just">
                        <a:buFont typeface="Wingdings" pitchFamily="2" charset="2"/>
                        <a:buChar char="§"/>
                      </a:pPr>
                      <a:r>
                        <a:rPr lang="pl-PL" sz="1200" kern="1200" dirty="0" smtClean="0">
                          <a:solidFill>
                            <a:schemeClr val="dk1"/>
                          </a:solidFill>
                          <a:latin typeface="Calibri" pitchFamily="34" charset="0"/>
                          <a:ea typeface="+mn-ea"/>
                          <a:cs typeface="+mn-cs"/>
                        </a:rPr>
                        <a:t>Zapewnione zostanie wyrównanie szans edukacyjnych uczniów m.in. poprzez działania służące indywidualizacji podejścia do ucznia, wsparcie dla uczniów o specjalnych potrzebach edukacyjnych (m.in. uczniowie niepełnosprawni, uczniowie uzdolnieni). Jak również przeciwdziałanie rozwarstwieniu społecznemu w edukacji, w tym  wsparcie placówek  z terenów </a:t>
                      </a:r>
                      <a:r>
                        <a:rPr lang="pl-PL" sz="1200" kern="1200" dirty="0" err="1" smtClean="0">
                          <a:solidFill>
                            <a:schemeClr val="dk1"/>
                          </a:solidFill>
                          <a:latin typeface="Calibri" pitchFamily="34" charset="0"/>
                          <a:ea typeface="+mn-ea"/>
                          <a:cs typeface="+mn-cs"/>
                        </a:rPr>
                        <a:t>defaworyzowanych</a:t>
                      </a:r>
                      <a:r>
                        <a:rPr lang="pl-PL" sz="1200" kern="1200" dirty="0" smtClean="0">
                          <a:solidFill>
                            <a:schemeClr val="dk1"/>
                          </a:solidFill>
                          <a:latin typeface="Calibri" pitchFamily="34" charset="0"/>
                          <a:ea typeface="+mn-ea"/>
                          <a:cs typeface="+mn-cs"/>
                        </a:rPr>
                        <a:t>. </a:t>
                      </a:r>
                    </a:p>
                    <a:p>
                      <a:pPr marL="342900" indent="-342900" algn="just">
                        <a:buFont typeface="Wingdings" pitchFamily="2" charset="2"/>
                        <a:buChar char="§"/>
                      </a:pPr>
                      <a:r>
                        <a:rPr lang="pl-PL" sz="1200" kern="1200" dirty="0" smtClean="0">
                          <a:solidFill>
                            <a:schemeClr val="dk1"/>
                          </a:solidFill>
                          <a:latin typeface="Calibri" pitchFamily="34" charset="0"/>
                          <a:ea typeface="+mn-ea"/>
                          <a:cs typeface="+mn-cs"/>
                        </a:rPr>
                        <a:t>Wsparcie</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ukierunkowane będzie na realizację inicjatyw związanych</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z kształtowaniem kompetencji kluczowych, w szczególności wsparcie nauki języków obcych, nauk matematyczno-przyrodniczych i cyfrowych, umiejętności pracy zespołowej i kreatywności, a także postaw przedsiębiorczych. Przewidziano również opiekę pedagogiczno-psychologiczną oraz rozwój doradztwa zawodowego dla </a:t>
                      </a:r>
                      <a:r>
                        <a:rPr lang="pl-PL" sz="1200" kern="1200" dirty="0" smtClean="0">
                          <a:solidFill>
                            <a:schemeClr val="dk1"/>
                          </a:solidFill>
                          <a:latin typeface="Calibri" pitchFamily="34" charset="0"/>
                          <a:ea typeface="+mn-ea"/>
                          <a:cs typeface="+mn-cs"/>
                        </a:rPr>
                        <a:t>młodzieży.</a:t>
                      </a:r>
                    </a:p>
                    <a:p>
                      <a:pPr marL="342900" indent="-342900" algn="just">
                        <a:buFont typeface="Wingdings" pitchFamily="2" charset="2"/>
                        <a:buChar char="§"/>
                      </a:pPr>
                      <a:r>
                        <a:rPr lang="pl-PL" sz="1200" kern="1200" dirty="0" smtClean="0">
                          <a:solidFill>
                            <a:schemeClr val="dk1"/>
                          </a:solidFill>
                          <a:latin typeface="Calibri" pitchFamily="34" charset="0"/>
                          <a:ea typeface="+mn-ea"/>
                          <a:cs typeface="+mn-cs"/>
                        </a:rPr>
                        <a:t>Planowane wsparcie będzie obejmować podniesienie kompetencji nauczycieli w zakresie pracy z uczniem, uczniem młodszym oraz rozwijanie kompetencji cyfrowych nauczycieli. Udział nauczycieli i kadry pedagogicznej będzie możliwy jako dodatkowe, uzupełniające działanie względem działań skierowanych do uczniów.</a:t>
                      </a:r>
                    </a:p>
                    <a:p>
                      <a:pPr marL="342900" indent="-342900" algn="just">
                        <a:buFont typeface="Wingdings" pitchFamily="2" charset="2"/>
                        <a:buChar char="§"/>
                      </a:pPr>
                      <a:r>
                        <a:rPr lang="pl-PL" sz="1200" kern="1200" dirty="0" smtClean="0">
                          <a:solidFill>
                            <a:schemeClr val="dk1"/>
                          </a:solidFill>
                          <a:latin typeface="Calibri" pitchFamily="34" charset="0"/>
                          <a:ea typeface="+mn-ea"/>
                          <a:cs typeface="+mn-cs"/>
                        </a:rPr>
                        <a:t>Grupą, która będzie w sposób szczególny wspierana na tym etapie edukacji, są osoby niepełnosprawne np.: osoby autystyczne, osoby niepełnosprawne intelektualnie. Działania będą ukierunkowane na zwiększanie odsetka dzieci niepełnosprawnych uczęszczających do szkół powszechnych m.in. poprzez działania wspierające przechodzenie uczniów ze specjalnych szkół dla osób niepełnosprawnych do szkół powszechnych. </a:t>
                      </a:r>
                    </a:p>
                    <a:p>
                      <a:pPr marL="342900" indent="-342900" algn="just">
                        <a:buFont typeface="Wingdings" pitchFamily="2" charset="2"/>
                        <a:buChar char="§"/>
                      </a:pPr>
                      <a:r>
                        <a:rPr lang="pl-PL" sz="1200" kern="1200" dirty="0" smtClean="0">
                          <a:solidFill>
                            <a:schemeClr val="dk1"/>
                          </a:solidFill>
                          <a:latin typeface="Calibri" pitchFamily="34" charset="0"/>
                          <a:ea typeface="+mn-ea"/>
                          <a:cs typeface="+mn-cs"/>
                        </a:rPr>
                        <a:t>Wspierane będzie nauczanie w zakresie wykorzystania ICT, co będzie komplementarne z zakresem Priorytetu Inwestycyjnego 2.1 </a:t>
                      </a:r>
                      <a:r>
                        <a:rPr lang="pl-PL" sz="1200" i="1" kern="1200" dirty="0" smtClean="0">
                          <a:solidFill>
                            <a:schemeClr val="dk1"/>
                          </a:solidFill>
                          <a:latin typeface="Calibri" pitchFamily="34" charset="0"/>
                          <a:ea typeface="+mn-ea"/>
                          <a:cs typeface="+mn-cs"/>
                        </a:rPr>
                        <a:t>E-usługi publiczne</a:t>
                      </a:r>
                      <a:r>
                        <a:rPr lang="pl-PL" sz="1200" kern="1200" dirty="0" smtClean="0">
                          <a:solidFill>
                            <a:schemeClr val="dk1"/>
                          </a:solidFill>
                          <a:latin typeface="Calibri" pitchFamily="34" charset="0"/>
                          <a:ea typeface="+mn-ea"/>
                          <a:cs typeface="+mn-cs"/>
                        </a:rPr>
                        <a:t> i Priorytetu Inwestycyjnego 7.1  </a:t>
                      </a:r>
                      <a:r>
                        <a:rPr lang="pl-PL" sz="1200" i="1" kern="1200" dirty="0" smtClean="0">
                          <a:solidFill>
                            <a:schemeClr val="dk1"/>
                          </a:solidFill>
                          <a:latin typeface="Calibri" pitchFamily="34" charset="0"/>
                          <a:ea typeface="+mn-ea"/>
                          <a:cs typeface="+mn-cs"/>
                        </a:rPr>
                        <a:t>Inwestycje w edukację przedszkolną, podstawową i gimnazjalną </a:t>
                      </a:r>
                      <a:r>
                        <a:rPr lang="pl-PL" sz="1200" kern="1200" dirty="0" smtClean="0">
                          <a:solidFill>
                            <a:schemeClr val="dk1"/>
                          </a:solidFill>
                          <a:latin typeface="Calibri" pitchFamily="34" charset="0"/>
                          <a:ea typeface="+mn-ea"/>
                          <a:cs typeface="+mn-cs"/>
                        </a:rPr>
                        <a:t>oraz z wykorzystaniem doświadczeń perspektywy finansowej 2007-2013 m.in. wypracowanych w ramach rządowego programu „Cyfrowa szkoła”.</a:t>
                      </a:r>
                    </a:p>
                    <a:p>
                      <a:pPr marL="342900" indent="-342900" algn="just">
                        <a:buFont typeface="Wingdings" pitchFamily="2" charset="2"/>
                        <a:buChar char="§"/>
                      </a:pPr>
                      <a:r>
                        <a:rPr lang="pl-PL" sz="1200" kern="1200" dirty="0" smtClean="0">
                          <a:solidFill>
                            <a:schemeClr val="dk1"/>
                          </a:solidFill>
                          <a:latin typeface="Calibri" pitchFamily="34" charset="0"/>
                          <a:ea typeface="+mn-ea"/>
                          <a:cs typeface="+mn-cs"/>
                        </a:rPr>
                        <a:t>Udzielane wsparcie może być uzupełniane inwestycjami w wyposażenie/doposażenie i adaptację pomieszczeń w zakresie niezbędnym dla osiągnięcia zakładanych celów projektu w ramach mechanizmu finansowania krzyżowego (cross-</a:t>
                      </a:r>
                      <a:r>
                        <a:rPr lang="pl-PL" sz="1200" kern="1200" dirty="0" err="1" smtClean="0">
                          <a:solidFill>
                            <a:schemeClr val="dk1"/>
                          </a:solidFill>
                          <a:latin typeface="Calibri" pitchFamily="34" charset="0"/>
                          <a:ea typeface="+mn-ea"/>
                          <a:cs typeface="+mn-cs"/>
                        </a:rPr>
                        <a:t>financing</a:t>
                      </a:r>
                      <a:r>
                        <a:rPr lang="pl-PL" sz="1200" kern="1200" dirty="0" smtClean="0">
                          <a:solidFill>
                            <a:schemeClr val="dk1"/>
                          </a:solidFill>
                          <a:latin typeface="Calibri" pitchFamily="34" charset="0"/>
                          <a:ea typeface="+mn-ea"/>
                          <a:cs typeface="+mn-cs"/>
                        </a:rPr>
                        <a:t>).</a:t>
                      </a:r>
                      <a:endParaRPr lang="pl-PL" sz="1200" kern="1200" dirty="0" smtClean="0">
                        <a:solidFill>
                          <a:schemeClr val="dk1"/>
                        </a:solidFill>
                        <a:latin typeface="Calibri" pitchFamily="34" charset="0"/>
                        <a:ea typeface="+mn-ea"/>
                        <a:cs typeface="+mn-cs"/>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7392118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reflection blurRad="12700" stA="50000" endPos="50000" dist="5000" dir="5400000" sy="-100000" rotWithShape="0"/>
                </a:effectLst>
                <a:latin typeface="Arial Narrow" pitchFamily="34" charset="0"/>
              </a:rPr>
              <a:t>Regionalny Program Operacyjny Województwa Dolnośląskiego 2014 - 202</a:t>
            </a: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3" name="Grupa 12"/>
          <p:cNvGrpSpPr/>
          <p:nvPr/>
        </p:nvGrpSpPr>
        <p:grpSpPr>
          <a:xfrm>
            <a:off x="414216" y="692696"/>
            <a:ext cx="8499181" cy="576063"/>
            <a:chOff x="144041" y="-95668"/>
            <a:chExt cx="8499181" cy="382671"/>
          </a:xfrm>
        </p:grpSpPr>
        <p:sp>
          <p:nvSpPr>
            <p:cNvPr id="14" name="Prostokąt zaokrąglony 13"/>
            <p:cNvSpPr/>
            <p:nvPr/>
          </p:nvSpPr>
          <p:spPr>
            <a:xfrm>
              <a:off x="144041" y="-95668"/>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62720" y="-86351"/>
              <a:ext cx="8461821" cy="363991"/>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chemeClr val="bg1"/>
                  </a:solidFill>
                  <a:latin typeface="Arial Narrow" pitchFamily="34" charset="0"/>
                </a:rPr>
                <a:t>Zapewnienie równego dostępu do wysokiej jakości kształcenia  ponadgimnazjalnego  (PI 10.2)</a:t>
              </a:r>
              <a:endParaRPr lang="pl-PL" sz="2000" b="1" dirty="0">
                <a:solidFill>
                  <a:schemeClr val="bg1"/>
                </a:solidFill>
                <a:latin typeface="Arial Narrow"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316546737"/>
              </p:ext>
            </p:extLst>
          </p:nvPr>
        </p:nvGraphicFramePr>
        <p:xfrm>
          <a:off x="457679" y="1356334"/>
          <a:ext cx="8461820" cy="3729600"/>
        </p:xfrm>
        <a:graphic>
          <a:graphicData uri="http://schemas.openxmlformats.org/drawingml/2006/table">
            <a:tbl>
              <a:tblPr>
                <a:tableStyleId>{16D9F66E-5EB9-4882-86FB-DCBF35E3C3E4}</a:tableStyleId>
              </a:tblPr>
              <a:tblGrid>
                <a:gridCol w="8461820"/>
              </a:tblGrid>
              <a:tr h="2935551">
                <a:tc>
                  <a:txBody>
                    <a:bodyPr/>
                    <a:lstStyle/>
                    <a:p>
                      <a:pPr marL="266700" indent="-266700" algn="just">
                        <a:buFont typeface="Wingdings" pitchFamily="2" charset="2"/>
                        <a:buChar char="§"/>
                      </a:pPr>
                      <a:r>
                        <a:rPr lang="pl-PL" sz="1200" kern="1200" dirty="0" smtClean="0">
                          <a:solidFill>
                            <a:schemeClr val="dk1"/>
                          </a:solidFill>
                          <a:latin typeface="Calibri" panose="020F0502020204030204" pitchFamily="34" charset="0"/>
                          <a:ea typeface="+mn-ea"/>
                          <a:cs typeface="+mn-cs"/>
                        </a:rPr>
                        <a:t>Wsparcie </a:t>
                      </a:r>
                      <a:r>
                        <a:rPr lang="pl-PL" sz="1200" kern="1200" dirty="0" smtClean="0">
                          <a:solidFill>
                            <a:schemeClr val="dk1"/>
                          </a:solidFill>
                          <a:latin typeface="Calibri" panose="020F0502020204030204" pitchFamily="34" charset="0"/>
                          <a:ea typeface="+mn-ea"/>
                          <a:cs typeface="+mn-cs"/>
                        </a:rPr>
                        <a:t>ukierunkowane będzie na realizację inicjatyw związanych z kształtowaniem kompetencji kluczowych, w szczególności wsparcie nauki języków obcych, nauk matematyczno-przyrodniczych i cyfrowych, umiejętności pracy zespołowej</a:t>
                      </a:r>
                      <a:r>
                        <a:rPr lang="pl-PL" sz="1200" kern="1200" baseline="0" dirty="0" smtClean="0">
                          <a:solidFill>
                            <a:schemeClr val="dk1"/>
                          </a:solidFill>
                          <a:latin typeface="Calibri" pitchFamily="34" charset="0"/>
                          <a:ea typeface="+mn-ea"/>
                          <a:cs typeface="+mn-cs"/>
                        </a:rPr>
                        <a:t> </a:t>
                      </a:r>
                      <a:br>
                        <a:rPr lang="pl-PL" sz="1200" kern="1200" baseline="0" dirty="0" smtClean="0">
                          <a:solidFill>
                            <a:schemeClr val="dk1"/>
                          </a:solidFill>
                          <a:latin typeface="Calibri" pitchFamily="34" charset="0"/>
                          <a:ea typeface="+mn-ea"/>
                          <a:cs typeface="+mn-cs"/>
                        </a:rPr>
                      </a:br>
                      <a:r>
                        <a:rPr lang="pl-PL" sz="1200" kern="1200" dirty="0" smtClean="0">
                          <a:solidFill>
                            <a:schemeClr val="dk1"/>
                          </a:solidFill>
                          <a:latin typeface="Calibri" pitchFamily="34" charset="0"/>
                          <a:ea typeface="+mn-ea"/>
                          <a:cs typeface="+mn-cs"/>
                        </a:rPr>
                        <a:t>i kreatywności, a także postaw przedsiębiorczych oraz rozwój doradztwa zawodowego dla młodzieży.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Zapewnione zostanie wyrównanie szans edukacyjnych uczniów m.in. poprzez działania służące indywidualizacji podejścia do ucznia, wsparcie dla uczniów o specjalnych potrzebach edukacyjnych (m.in. uczniowie niepełnosprawni, uczniowie uzdolnieni). Jak również przeciwdziałanie rozwarstwieniu społecznemu w edukacji, w tym wsparcie placówek  z terenów </a:t>
                      </a:r>
                      <a:r>
                        <a:rPr lang="pl-PL" sz="1200" kern="1200" dirty="0" err="1" smtClean="0">
                          <a:solidFill>
                            <a:schemeClr val="dk1"/>
                          </a:solidFill>
                          <a:latin typeface="Calibri" pitchFamily="34" charset="0"/>
                          <a:ea typeface="+mn-ea"/>
                          <a:cs typeface="+mn-cs"/>
                        </a:rPr>
                        <a:t>defaworyzowanych</a:t>
                      </a:r>
                      <a:r>
                        <a:rPr lang="pl-PL" sz="1200" kern="1200" dirty="0" smtClean="0">
                          <a:solidFill>
                            <a:schemeClr val="dk1"/>
                          </a:solidFill>
                          <a:latin typeface="Calibri" pitchFamily="34" charset="0"/>
                          <a:ea typeface="+mn-ea"/>
                          <a:cs typeface="+mn-cs"/>
                        </a:rPr>
                        <a:t>.</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Planowane wsparcie będzie obejmować również podniesienie kompetencji </a:t>
                      </a:r>
                      <a:r>
                        <a:rPr lang="pl-PL" sz="1200" kern="1200" dirty="0" smtClean="0">
                          <a:solidFill>
                            <a:schemeClr val="dk1"/>
                          </a:solidFill>
                          <a:latin typeface="Calibri" pitchFamily="34" charset="0"/>
                          <a:ea typeface="+mn-ea"/>
                          <a:cs typeface="+mn-cs"/>
                        </a:rPr>
                        <a:t>nauczycieli w </a:t>
                      </a:r>
                      <a:r>
                        <a:rPr lang="pl-PL" sz="1200" kern="1200" dirty="0" smtClean="0">
                          <a:solidFill>
                            <a:schemeClr val="dk1"/>
                          </a:solidFill>
                          <a:latin typeface="Calibri" pitchFamily="34" charset="0"/>
                          <a:ea typeface="+mn-ea"/>
                          <a:cs typeface="+mn-cs"/>
                        </a:rPr>
                        <a:t>zakresie pracy z uczniem oraz rozwijanie kompetencji cyfrowych nauczycieli. Wsparcie dla nauczycieli i kadry pedagogicznej będzie możliwe jako dodatkowe </a:t>
                      </a:r>
                      <a:br>
                        <a:rPr lang="pl-PL" sz="1200" kern="1200" dirty="0" smtClean="0">
                          <a:solidFill>
                            <a:schemeClr val="dk1"/>
                          </a:solidFill>
                          <a:latin typeface="Calibri" pitchFamily="34" charset="0"/>
                          <a:ea typeface="+mn-ea"/>
                          <a:cs typeface="+mn-cs"/>
                        </a:rPr>
                      </a:br>
                      <a:r>
                        <a:rPr lang="pl-PL" sz="1200" kern="1200" dirty="0" smtClean="0">
                          <a:solidFill>
                            <a:schemeClr val="dk1"/>
                          </a:solidFill>
                          <a:latin typeface="Calibri" pitchFamily="34" charset="0"/>
                          <a:ea typeface="+mn-ea"/>
                          <a:cs typeface="+mn-cs"/>
                        </a:rPr>
                        <a:t>i uzupełniające działanie względem działań skierowanych do uczniów</a:t>
                      </a:r>
                      <a:r>
                        <a:rPr lang="pl-PL" sz="1200" kern="1200" dirty="0" smtClean="0">
                          <a:solidFill>
                            <a:schemeClr val="dk1"/>
                          </a:solidFill>
                          <a:latin typeface="Calibri" pitchFamily="34" charset="0"/>
                          <a:ea typeface="+mn-ea"/>
                          <a:cs typeface="+mn-cs"/>
                        </a:rPr>
                        <a:t>.</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Grupą, która będzie w sposób szczególny wspierana na tym etapie edukacji, są osoby niepełnosprawne np.: osoby autystyczne, osoby niepełnosprawne intelektualnie. Działania będą ukierunkowane na zwiększanie odsetka uczniów niepełnosprawnych uczęszczających do szkół powszechnych m.in. poprzez działania wspierające przechodzenie uczniów ze specjalnych szkół dla osób niepełnosprawnych do szkół powszechnych.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 szczególności wspierane będzie nauczanie w zakresie wykorzystania ICT, co będzie komplementarne z zakresem Priorytetu Inwestycyjnego 2. </a:t>
                      </a:r>
                      <a:r>
                        <a:rPr lang="pl-PL" sz="1200" i="1" kern="1200" dirty="0" smtClean="0">
                          <a:solidFill>
                            <a:schemeClr val="dk1"/>
                          </a:solidFill>
                          <a:latin typeface="Calibri" pitchFamily="34" charset="0"/>
                          <a:ea typeface="+mn-ea"/>
                          <a:cs typeface="+mn-cs"/>
                        </a:rPr>
                        <a:t>E-usługi publiczne </a:t>
                      </a:r>
                      <a:r>
                        <a:rPr lang="pl-PL" sz="1200" kern="1200" dirty="0" smtClean="0">
                          <a:solidFill>
                            <a:schemeClr val="dk1"/>
                          </a:solidFill>
                          <a:latin typeface="Calibri" pitchFamily="34" charset="0"/>
                          <a:ea typeface="+mn-ea"/>
                          <a:cs typeface="+mn-cs"/>
                        </a:rPr>
                        <a:t>i Priorytetu Inwestycyjnego 7.2  </a:t>
                      </a:r>
                      <a:r>
                        <a:rPr lang="pl-PL" sz="1200" i="1" kern="1200" dirty="0" smtClean="0">
                          <a:solidFill>
                            <a:schemeClr val="dk1"/>
                          </a:solidFill>
                          <a:latin typeface="Calibri" pitchFamily="34" charset="0"/>
                          <a:ea typeface="+mn-ea"/>
                          <a:cs typeface="+mn-cs"/>
                        </a:rPr>
                        <a:t>Inwestycje w edukację ponadgimnazjalną w tym</a:t>
                      </a:r>
                      <a:r>
                        <a:rPr lang="pl-PL" sz="1200" b="1" kern="1200" dirty="0" smtClean="0">
                          <a:solidFill>
                            <a:schemeClr val="dk1"/>
                          </a:solidFill>
                          <a:latin typeface="Calibri" pitchFamily="34" charset="0"/>
                          <a:ea typeface="+mn-ea"/>
                          <a:cs typeface="+mn-cs"/>
                        </a:rPr>
                        <a:t> </a:t>
                      </a:r>
                      <a:r>
                        <a:rPr lang="pl-PL" sz="1200" i="1" kern="1200" dirty="0" smtClean="0">
                          <a:solidFill>
                            <a:schemeClr val="dk1"/>
                          </a:solidFill>
                          <a:latin typeface="Calibri" pitchFamily="34" charset="0"/>
                          <a:ea typeface="+mn-ea"/>
                          <a:cs typeface="+mn-cs"/>
                        </a:rPr>
                        <a:t>zawodową </a:t>
                      </a:r>
                      <a:r>
                        <a:rPr lang="pl-PL" sz="1200" kern="1200" dirty="0" smtClean="0">
                          <a:solidFill>
                            <a:schemeClr val="dk1"/>
                          </a:solidFill>
                          <a:latin typeface="Calibri" pitchFamily="34" charset="0"/>
                          <a:ea typeface="+mn-ea"/>
                          <a:cs typeface="+mn-cs"/>
                        </a:rPr>
                        <a:t>oraz</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z wykorzystaniem doświadczeń perspektywy finansowej 2007-2013 m.in. wypracowanych w ramach rządowego programu „Cyfrowa szkoła”.</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Udzielane wsparcie może być uzupełniane inwestycjami w wyposażenie/doposażenie i adaptację pomieszczeń w zakresie niezbędnym dla osiągnięcia zakładanych celów projektu w ramach mechanizmu finansowania krzyżowego (cross-</a:t>
                      </a:r>
                      <a:r>
                        <a:rPr lang="pl-PL" sz="1200" kern="1200" dirty="0" err="1" smtClean="0">
                          <a:solidFill>
                            <a:schemeClr val="dk1"/>
                          </a:solidFill>
                          <a:latin typeface="Calibri" pitchFamily="34" charset="0"/>
                          <a:ea typeface="+mn-ea"/>
                          <a:cs typeface="+mn-cs"/>
                        </a:rPr>
                        <a:t>financing</a:t>
                      </a:r>
                      <a:r>
                        <a:rPr lang="pl-PL" sz="1200" kern="1200" dirty="0" smtClean="0">
                          <a:solidFill>
                            <a:schemeClr val="dk1"/>
                          </a:solidFill>
                          <a:latin typeface="Calibri" pitchFamily="34" charset="0"/>
                          <a:ea typeface="+mn-ea"/>
                          <a:cs typeface="+mn-cs"/>
                        </a:rPr>
                        <a:t>). </a:t>
                      </a:r>
                    </a:p>
                    <a:p>
                      <a:pPr marL="266700" indent="-266700" algn="just">
                        <a:buFont typeface="Wingdings" pitchFamily="2" charset="2"/>
                        <a:buChar char="§"/>
                      </a:pPr>
                      <a:endParaRPr lang="pl-PL" sz="1200" kern="1200" dirty="0">
                        <a:solidFill>
                          <a:schemeClr val="dk1"/>
                        </a:solidFill>
                        <a:latin typeface="Calibri" pitchFamily="34" charset="0"/>
                        <a:ea typeface="+mn-ea"/>
                        <a:cs typeface="+mn-cs"/>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7392118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reflection blurRad="12700" stA="50000" endPos="50000" dist="5000" dir="5400000" sy="-100000" rotWithShape="0"/>
                </a:effectLst>
                <a:latin typeface="Arial Narrow" pitchFamily="34" charset="0"/>
              </a:rPr>
              <a:t>Regionalny Program Operacyjny Województwa Dolnośląskiego 2014 - 202</a:t>
            </a: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3" name="Grupa 12"/>
          <p:cNvGrpSpPr/>
          <p:nvPr/>
        </p:nvGrpSpPr>
        <p:grpSpPr>
          <a:xfrm>
            <a:off x="394804" y="692696"/>
            <a:ext cx="8499181" cy="576064"/>
            <a:chOff x="137542" y="0"/>
            <a:chExt cx="8499181" cy="382671"/>
          </a:xfrm>
        </p:grpSpPr>
        <p:sp>
          <p:nvSpPr>
            <p:cNvPr id="14" name="Prostokąt zaokrąglony 13"/>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lvl="0" algn="ctr"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a:t>
              </a:r>
              <a:r>
                <a:rPr kumimoji="0" lang="pl-PL" sz="2000" b="1" i="0" u="none" strike="noStrike" kern="1200" cap="none" spc="0" normalizeH="0" baseline="0" noProof="0" dirty="0" smtClean="0">
                  <a:ln>
                    <a:noFill/>
                  </a:ln>
                  <a:solidFill>
                    <a:sysClr val="window" lastClr="FFFFFF"/>
                  </a:solidFill>
                  <a:effectLst/>
                  <a:uLnTx/>
                  <a:uFillTx/>
                  <a:latin typeface="Arial Narrow" pitchFamily="34" charset="0"/>
                </a:rPr>
                <a:t>: </a:t>
              </a:r>
              <a:r>
                <a:rPr lang="pl-PL" sz="2000" b="1" dirty="0" smtClean="0">
                  <a:solidFill>
                    <a:schemeClr val="bg1"/>
                  </a:solidFill>
                  <a:latin typeface="Arial Narrow" pitchFamily="34" charset="0"/>
                </a:rPr>
                <a:t>Poprawa dostępności i wspieranie uczenia się przez całe </a:t>
              </a:r>
              <a:r>
                <a:rPr lang="pl-PL" sz="2000" b="1" dirty="0" smtClean="0">
                  <a:solidFill>
                    <a:schemeClr val="bg1"/>
                  </a:solidFill>
                  <a:latin typeface="Arial Narrow" pitchFamily="34" charset="0"/>
                </a:rPr>
                <a:t>życie </a:t>
              </a:r>
              <a:r>
                <a:rPr lang="pl-PL" sz="2000" b="1" dirty="0" smtClean="0">
                  <a:solidFill>
                    <a:schemeClr val="bg1"/>
                  </a:solidFill>
                  <a:latin typeface="Arial Narrow" pitchFamily="34" charset="0"/>
                </a:rPr>
                <a:t>(PI 10.3)</a:t>
              </a:r>
              <a:endParaRPr lang="pl-PL" sz="2000" b="1" dirty="0">
                <a:solidFill>
                  <a:schemeClr val="bg1"/>
                </a:solidFill>
                <a:latin typeface="Arial Narrow"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4192373489"/>
              </p:ext>
            </p:extLst>
          </p:nvPr>
        </p:nvGraphicFramePr>
        <p:xfrm>
          <a:off x="414217" y="1412776"/>
          <a:ext cx="8461820" cy="3306953"/>
        </p:xfrm>
        <a:graphic>
          <a:graphicData uri="http://schemas.openxmlformats.org/drawingml/2006/table">
            <a:tbl>
              <a:tblPr>
                <a:tableStyleId>{16D9F66E-5EB9-4882-86FB-DCBF35E3C3E4}</a:tableStyleId>
              </a:tblPr>
              <a:tblGrid>
                <a:gridCol w="8461820"/>
              </a:tblGrid>
              <a:tr h="3240360">
                <a:tc>
                  <a:txBody>
                    <a:bodyPr/>
                    <a:lstStyle/>
                    <a:p>
                      <a:pPr marL="266700" indent="-266700" algn="just">
                        <a:lnSpc>
                          <a:spcPct val="100000"/>
                        </a:lnSpc>
                        <a:spcAft>
                          <a:spcPts val="0"/>
                        </a:spcAft>
                        <a:buFont typeface="Wingdings" pitchFamily="2" charset="2"/>
                        <a:buChar char="§"/>
                      </a:pPr>
                      <a:r>
                        <a:rPr lang="pl-PL" sz="1200" dirty="0" smtClean="0">
                          <a:latin typeface="Calibri"/>
                          <a:ea typeface="Calibri"/>
                          <a:cs typeface="Times New Roman"/>
                        </a:rPr>
                        <a:t>Wsparcie </a:t>
                      </a:r>
                      <a:r>
                        <a:rPr lang="pl-PL" sz="1200" dirty="0">
                          <a:latin typeface="Calibri"/>
                          <a:ea typeface="Calibri"/>
                          <a:cs typeface="Times New Roman"/>
                        </a:rPr>
                        <a:t>ukierunkowane będzie na rzecz indywidualnych osób dorosłych chcących zdobyć nowe, zmienić lub podnieść swoje umiejętności i kwalifikacje z zakresu kompetencji kluczowych</a:t>
                      </a:r>
                      <a:r>
                        <a:rPr lang="pl-PL" sz="1200" dirty="0">
                          <a:latin typeface="Calibri"/>
                          <a:ea typeface="Calibri"/>
                          <a:cs typeface="Calibri"/>
                        </a:rPr>
                        <a:t> lub potwierdzenia efektów uczenia się, prowadzące do uzyskania, uzupełniania lub podwyższenia kwalifikacji ogólnych i zawodowych</a:t>
                      </a:r>
                      <a:r>
                        <a:rPr lang="pl-PL" sz="1200" dirty="0">
                          <a:latin typeface="Calibri"/>
                          <a:ea typeface="Calibri"/>
                          <a:cs typeface="Times New Roman"/>
                        </a:rPr>
                        <a:t> kończące się powszechnie uznawanymi certyfikatami</a:t>
                      </a:r>
                      <a:r>
                        <a:rPr lang="pl-PL" sz="1200" dirty="0" smtClean="0">
                          <a:latin typeface="Calibri"/>
                          <a:ea typeface="Calibri"/>
                          <a:cs typeface="Times New Roman"/>
                        </a:rPr>
                        <a:t>. Osoby dorosłe uzyskają</a:t>
                      </a:r>
                      <a:r>
                        <a:rPr lang="pl-PL" sz="1200" baseline="0" dirty="0" smtClean="0">
                          <a:latin typeface="Calibri"/>
                          <a:ea typeface="Calibri"/>
                          <a:cs typeface="Times New Roman"/>
                        </a:rPr>
                        <a:t> lepszy dostęp zarówno do edukacji formalnej, jak i </a:t>
                      </a:r>
                      <a:r>
                        <a:rPr lang="pl-PL" sz="1200" baseline="0" dirty="0" err="1" smtClean="0">
                          <a:latin typeface="Calibri"/>
                          <a:ea typeface="Calibri"/>
                          <a:cs typeface="Times New Roman"/>
                        </a:rPr>
                        <a:t>pozaformalnej</a:t>
                      </a:r>
                      <a:r>
                        <a:rPr lang="pl-PL" sz="1200" baseline="0" dirty="0" smtClean="0">
                          <a:latin typeface="Calibri"/>
                          <a:ea typeface="Calibri"/>
                          <a:cs typeface="Times New Roman"/>
                        </a:rPr>
                        <a:t> oraz będą mogły w sposób formalny potwierdzić efekty uczenia się uzyskane w drodze nieformalnej lub </a:t>
                      </a:r>
                      <a:r>
                        <a:rPr lang="pl-PL" sz="1200" baseline="0" dirty="0" err="1" smtClean="0">
                          <a:latin typeface="Calibri"/>
                          <a:ea typeface="Calibri"/>
                          <a:cs typeface="Times New Roman"/>
                        </a:rPr>
                        <a:t>pozaformalnej</a:t>
                      </a:r>
                      <a:r>
                        <a:rPr lang="pl-PL" sz="1200" baseline="0" dirty="0" smtClean="0">
                          <a:latin typeface="Calibri"/>
                          <a:ea typeface="Calibri"/>
                          <a:cs typeface="Times New Roman"/>
                        </a:rPr>
                        <a:t>.</a:t>
                      </a:r>
                    </a:p>
                    <a:p>
                      <a:pPr marL="266700" indent="-266700" algn="just">
                        <a:lnSpc>
                          <a:spcPct val="100000"/>
                        </a:lnSpc>
                        <a:spcAft>
                          <a:spcPts val="0"/>
                        </a:spcAft>
                        <a:buFont typeface="Wingdings" pitchFamily="2" charset="2"/>
                        <a:buChar char="§"/>
                      </a:pPr>
                      <a:r>
                        <a:rPr lang="pl-PL" sz="1200" dirty="0" smtClean="0">
                          <a:latin typeface="Calibri"/>
                          <a:ea typeface="Calibri"/>
                          <a:cs typeface="Times New Roman"/>
                        </a:rPr>
                        <a:t>Wsparcie </a:t>
                      </a:r>
                      <a:r>
                        <a:rPr lang="pl-PL" sz="1200" dirty="0">
                          <a:latin typeface="Calibri"/>
                          <a:ea typeface="Calibri"/>
                          <a:cs typeface="Times New Roman"/>
                        </a:rPr>
                        <a:t>dla osób dorosłych w zakresie uczenia </a:t>
                      </a:r>
                      <a:r>
                        <a:rPr lang="pl-PL" sz="1200" dirty="0" smtClean="0">
                          <a:latin typeface="Calibri"/>
                          <a:ea typeface="Calibri"/>
                          <a:cs typeface="Times New Roman"/>
                        </a:rPr>
                        <a:t>się</a:t>
                      </a:r>
                      <a:r>
                        <a:rPr lang="pl-PL" sz="1200" baseline="0" dirty="0" smtClean="0">
                          <a:latin typeface="Calibri"/>
                          <a:ea typeface="Calibri"/>
                          <a:cs typeface="Times New Roman"/>
                        </a:rPr>
                        <a:t> w formach szkolnych i pozaszkolnych</a:t>
                      </a:r>
                      <a:r>
                        <a:rPr lang="pl-PL" sz="1200" dirty="0" smtClean="0">
                          <a:latin typeface="Calibri"/>
                          <a:ea typeface="Calibri"/>
                          <a:cs typeface="Times New Roman"/>
                        </a:rPr>
                        <a:t>.</a:t>
                      </a:r>
                    </a:p>
                    <a:p>
                      <a:pPr marL="266700" indent="-266700" algn="just">
                        <a:lnSpc>
                          <a:spcPct val="100000"/>
                        </a:lnSpc>
                        <a:spcAft>
                          <a:spcPts val="0"/>
                        </a:spcAft>
                        <a:buFont typeface="Wingdings" pitchFamily="2" charset="2"/>
                        <a:buChar char="§"/>
                      </a:pPr>
                      <a:r>
                        <a:rPr lang="pl-PL" sz="1200" dirty="0" smtClean="0">
                          <a:latin typeface="Calibri"/>
                          <a:ea typeface="Calibri"/>
                          <a:cs typeface="Times New Roman"/>
                        </a:rPr>
                        <a:t>Uzupełnieniem oferowanego wsparcie będzie</a:t>
                      </a:r>
                      <a:r>
                        <a:rPr lang="pl-PL" sz="1200" baseline="0" dirty="0" smtClean="0">
                          <a:latin typeface="Calibri"/>
                          <a:ea typeface="Calibri"/>
                          <a:cs typeface="Times New Roman"/>
                        </a:rPr>
                        <a:t> doradztwo w zakresie diagnozy potrzeb oraz znalezienia i wyboru właściwej oferty edukacyjnej, uwzględniającej rozwój kompetencji zgodnych z aktualnymi potrzebami rynku pracy oraz rozwijanie praktycznego uczenia się, w tym uczenia się w miejscu pracy</a:t>
                      </a:r>
                      <a:r>
                        <a:rPr lang="pl-PL" sz="1200" baseline="0" dirty="0" smtClean="0">
                          <a:latin typeface="Calibri"/>
                          <a:ea typeface="Calibri"/>
                          <a:cs typeface="Times New Roman"/>
                        </a:rPr>
                        <a:t>.</a:t>
                      </a:r>
                    </a:p>
                    <a:p>
                      <a:pPr marL="266700" indent="-266700" algn="just">
                        <a:lnSpc>
                          <a:spcPct val="100000"/>
                        </a:lnSpc>
                        <a:spcAft>
                          <a:spcPts val="0"/>
                        </a:spcAft>
                        <a:buFont typeface="Wingdings" pitchFamily="2" charset="2"/>
                        <a:buChar char="§"/>
                      </a:pPr>
                      <a:r>
                        <a:rPr lang="pl-PL" sz="1200" dirty="0" smtClean="0">
                          <a:latin typeface="Calibri"/>
                          <a:ea typeface="Calibri"/>
                          <a:cs typeface="Times New Roman"/>
                        </a:rPr>
                        <a:t>Wsparcie dla szkół dla dorosłych, placówek kształcenia ustawicznego, placówek kształcenia praktycznego, ośrodków dokształcania i doskonalenia zawodowego lub ich kadry ukierunkowane będzie na podniesienie jakości, rozszerzenie lub dostosowanie oferty edukacyjnej dla dorosłych do potrzeb regionalnego i lokalnego rynku pracy.</a:t>
                      </a:r>
                    </a:p>
                    <a:p>
                      <a:pPr marL="266700" indent="-266700" algn="just">
                        <a:lnSpc>
                          <a:spcPct val="100000"/>
                        </a:lnSpc>
                        <a:spcAft>
                          <a:spcPts val="0"/>
                        </a:spcAft>
                        <a:buFont typeface="Wingdings" pitchFamily="2" charset="2"/>
                        <a:buChar char="§"/>
                      </a:pPr>
                      <a:r>
                        <a:rPr lang="pl-PL" sz="1200" dirty="0" smtClean="0">
                          <a:latin typeface="Calibri"/>
                          <a:ea typeface="Calibri"/>
                          <a:cs typeface="Times"/>
                        </a:rPr>
                        <a:t>Udzielane wsparcie może być uzupełniane inwestycjami w wyposażenie</a:t>
                      </a:r>
                      <a:r>
                        <a:rPr lang="pl-PL" sz="1200" dirty="0" smtClean="0">
                          <a:latin typeface="Calibri"/>
                          <a:ea typeface="Calibri"/>
                          <a:cs typeface="Arial"/>
                        </a:rPr>
                        <a:t>/doposażenie</a:t>
                      </a:r>
                      <a:r>
                        <a:rPr lang="pl-PL" sz="1200" dirty="0" smtClean="0">
                          <a:latin typeface="Calibri"/>
                          <a:ea typeface="Calibri"/>
                          <a:cs typeface="Times"/>
                        </a:rPr>
                        <a:t>  i adaptację pomieszczeń w zakresie niezbędnym dla osiągnięcia zakładanych celów projektu w ramach mechanizmu finansowania krzyżowego (cross-</a:t>
                      </a:r>
                      <a:r>
                        <a:rPr lang="pl-PL" sz="1200" dirty="0" err="1" smtClean="0">
                          <a:latin typeface="Calibri"/>
                          <a:ea typeface="Calibri"/>
                          <a:cs typeface="Times"/>
                        </a:rPr>
                        <a:t>financing</a:t>
                      </a:r>
                      <a:r>
                        <a:rPr lang="pl-PL" sz="1200" dirty="0" smtClean="0">
                          <a:latin typeface="Calibri"/>
                          <a:ea typeface="Calibri"/>
                          <a:cs typeface="Times"/>
                        </a:rPr>
                        <a:t>).</a:t>
                      </a:r>
                    </a:p>
                    <a:p>
                      <a:pPr marL="266700" indent="-266700" algn="just">
                        <a:lnSpc>
                          <a:spcPct val="100000"/>
                        </a:lnSpc>
                        <a:spcAft>
                          <a:spcPts val="0"/>
                        </a:spcAft>
                        <a:buFont typeface="Wingdings" pitchFamily="2" charset="2"/>
                        <a:buChar char="§"/>
                      </a:pPr>
                      <a:r>
                        <a:rPr lang="pl-PL" sz="1200" dirty="0" smtClean="0">
                          <a:latin typeface="Calibri"/>
                          <a:ea typeface="Calibri"/>
                          <a:cs typeface="Times"/>
                        </a:rPr>
                        <a:t>Co</a:t>
                      </a:r>
                      <a:r>
                        <a:rPr lang="pl-PL" sz="1200" baseline="0" dirty="0" smtClean="0">
                          <a:latin typeface="Calibri"/>
                          <a:ea typeface="Calibri"/>
                          <a:cs typeface="Times"/>
                        </a:rPr>
                        <a:t> do zasady udzielane wsparcie realizowane będzie w oparciu o mechanizm popytowy, </a:t>
                      </a:r>
                      <a:br>
                        <a:rPr lang="pl-PL" sz="1200" baseline="0" dirty="0" smtClean="0">
                          <a:latin typeface="Calibri"/>
                          <a:ea typeface="Calibri"/>
                          <a:cs typeface="Times"/>
                        </a:rPr>
                      </a:br>
                      <a:r>
                        <a:rPr lang="pl-PL" sz="1200" baseline="0" dirty="0" smtClean="0">
                          <a:latin typeface="Calibri"/>
                          <a:ea typeface="Calibri"/>
                          <a:cs typeface="Times"/>
                        </a:rPr>
                        <a:t>w uzasadnionych przypadkach wynikających ze zdiagnozowanych, specyficznych potrzeb odbiorców dopuszcza się również możliwość wsparcia w modelu innym niż popytowy.</a:t>
                      </a:r>
                      <a:endParaRPr lang="pl-PL" sz="1200" dirty="0" smtClean="0">
                        <a:latin typeface="Calibri"/>
                        <a:ea typeface="Calibri"/>
                        <a:cs typeface="Times New Roman"/>
                      </a:endParaRPr>
                    </a:p>
                    <a:p>
                      <a:pPr marL="266700" indent="-266700" algn="just">
                        <a:lnSpc>
                          <a:spcPct val="115000"/>
                        </a:lnSpc>
                        <a:spcAft>
                          <a:spcPts val="1000"/>
                        </a:spcAft>
                        <a:buFont typeface="Wingdings" pitchFamily="2" charset="2"/>
                        <a:buChar char="§"/>
                      </a:pPr>
                      <a:endParaRPr lang="pl-PL" sz="1200" dirty="0">
                        <a:latin typeface="Calibri"/>
                        <a:ea typeface="Calibri"/>
                        <a:cs typeface="Times New Roman"/>
                      </a:endParaRPr>
                    </a:p>
                  </a:txBody>
                  <a:tcPr marL="90170" marR="90170" marT="0" marB="0">
                    <a:solidFill>
                      <a:schemeClr val="accent3">
                        <a:lumMod val="20000"/>
                        <a:lumOff val="80000"/>
                      </a:schemeClr>
                    </a:solidFill>
                  </a:tcPr>
                </a:tc>
              </a:tr>
            </a:tbl>
          </a:graphicData>
        </a:graphic>
      </p:graphicFrame>
    </p:spTree>
    <p:extLst>
      <p:ext uri="{BB962C8B-B14F-4D97-AF65-F5344CB8AC3E}">
        <p14:creationId xmlns:p14="http://schemas.microsoft.com/office/powerpoint/2010/main" val="739211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95536" y="188640"/>
            <a:ext cx="8497888" cy="431800"/>
          </a:xfrm>
          <a:solidFill>
            <a:srgbClr val="FFC000"/>
          </a:solid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pl-PL" sz="1800" cap="all" dirty="0" smtClean="0">
                <a:ln w="0"/>
                <a:solidFill>
                  <a:schemeClr val="tx1"/>
                </a:solidFill>
                <a:effectLst>
                  <a:reflection blurRad="12700" stA="50000" endPos="50000" dist="5000" dir="5400000" sy="-100000" rotWithShape="0"/>
                </a:effectLst>
                <a:latin typeface="Arial Narrow" pitchFamily="34" charset="0"/>
              </a:rPr>
              <a:t>Regionalny Program Operacyjny Województwa Dolnośląskiego 2014 - 202</a:t>
            </a:r>
            <a:r>
              <a:rPr lang="pl-PL" sz="1800" cap="all"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rPr>
              <a:t>0</a:t>
            </a:r>
            <a:endParaRPr lang="pl-PL" sz="1800" cap="all"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latin typeface="Arial Narrow" pitchFamily="34" charset="0"/>
            </a:endParaRPr>
          </a:p>
        </p:txBody>
      </p:sp>
      <p:pic>
        <p:nvPicPr>
          <p:cNvPr id="4" name="Obraz 5"/>
          <p:cNvPicPr>
            <a:picLocks noChangeAspect="1"/>
          </p:cNvPicPr>
          <p:nvPr/>
        </p:nvPicPr>
        <p:blipFill>
          <a:blip r:embed="rId2" cstate="print"/>
          <a:srcRect/>
          <a:stretch>
            <a:fillRect/>
          </a:stretch>
        </p:blipFill>
        <p:spPr bwMode="auto">
          <a:xfrm>
            <a:off x="107950" y="6237288"/>
            <a:ext cx="1425575" cy="488950"/>
          </a:xfrm>
          <a:prstGeom prst="rect">
            <a:avLst/>
          </a:prstGeom>
          <a:noFill/>
          <a:ln w="9525">
            <a:noFill/>
            <a:miter lim="800000"/>
            <a:headEnd/>
            <a:tailEnd/>
          </a:ln>
        </p:spPr>
      </p:pic>
      <p:grpSp>
        <p:nvGrpSpPr>
          <p:cNvPr id="3" name="Grupa 12"/>
          <p:cNvGrpSpPr/>
          <p:nvPr/>
        </p:nvGrpSpPr>
        <p:grpSpPr>
          <a:xfrm>
            <a:off x="416900" y="692696"/>
            <a:ext cx="8499181" cy="576064"/>
            <a:chOff x="137542" y="0"/>
            <a:chExt cx="8499181" cy="382671"/>
          </a:xfrm>
        </p:grpSpPr>
        <p:sp>
          <p:nvSpPr>
            <p:cNvPr id="14" name="Prostokąt zaokrąglony 13"/>
            <p:cNvSpPr/>
            <p:nvPr/>
          </p:nvSpPr>
          <p:spPr>
            <a:xfrm>
              <a:off x="137542" y="0"/>
              <a:ext cx="8499181" cy="38267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Prostokąt 14"/>
            <p:cNvSpPr/>
            <p:nvPr/>
          </p:nvSpPr>
          <p:spPr>
            <a:xfrm>
              <a:off x="156222" y="18680"/>
              <a:ext cx="8461821" cy="363991"/>
            </a:xfrm>
            <a:prstGeom prst="rect">
              <a:avLst/>
            </a:prstGeom>
            <a:noFill/>
            <a:ln>
              <a:noFill/>
            </a:ln>
            <a:effectLst/>
          </p:spPr>
          <p:txBody>
            <a:bodyPr spcFirstLastPara="0" vert="horz" wrap="square" lIns="236234" tIns="0" rIns="236234" bIns="0" numCol="1" spcCol="1270" anchor="ctr" anchorCtr="0">
              <a:noAutofit/>
            </a:bodyPr>
            <a:lstStyle/>
            <a:p>
              <a:pPr algn="ctr" defTabSz="1155700">
                <a:lnSpc>
                  <a:spcPct val="90000"/>
                </a:lnSpc>
                <a:spcBef>
                  <a:spcPct val="0"/>
                </a:spcBef>
                <a:spcAft>
                  <a:spcPct val="35000"/>
                </a:spcAft>
                <a:defRPr/>
              </a:pPr>
              <a:r>
                <a:rPr lang="pl-PL" sz="2000" b="1" dirty="0" smtClean="0">
                  <a:solidFill>
                    <a:sysClr val="window" lastClr="FFFFFF"/>
                  </a:solidFill>
                  <a:latin typeface="Arial Narrow" pitchFamily="34" charset="0"/>
                </a:rPr>
                <a:t>Priorytet Inwestycyjny: </a:t>
              </a:r>
              <a:r>
                <a:rPr lang="pl-PL" sz="2000" b="1" dirty="0" smtClean="0">
                  <a:solidFill>
                    <a:prstClr val="white"/>
                  </a:solidFill>
                  <a:latin typeface="Arial Narrow" pitchFamily="34" charset="0"/>
                </a:rPr>
                <a:t>Dostosowanie systemów kształcenia i szkolenia zawodowego do potrzeb rynku pracy (PI 10.4)</a:t>
              </a:r>
              <a:endParaRPr lang="pl-PL" sz="2000" b="1" dirty="0">
                <a:solidFill>
                  <a:prstClr val="white"/>
                </a:solidFill>
                <a:latin typeface="Arial Narrow" pitchFamily="34" charset="0"/>
              </a:endParaRPr>
            </a:p>
          </p:txBody>
        </p:sp>
      </p:grpSp>
      <p:graphicFrame>
        <p:nvGraphicFramePr>
          <p:cNvPr id="6" name="Tabela 5"/>
          <p:cNvGraphicFramePr>
            <a:graphicFrameLocks noGrp="1"/>
          </p:cNvGraphicFramePr>
          <p:nvPr>
            <p:extLst>
              <p:ext uri="{D42A27DB-BD31-4B8C-83A1-F6EECF244321}">
                <p14:modId xmlns:p14="http://schemas.microsoft.com/office/powerpoint/2010/main" val="4223326734"/>
              </p:ext>
            </p:extLst>
          </p:nvPr>
        </p:nvGraphicFramePr>
        <p:xfrm>
          <a:off x="416900" y="1412776"/>
          <a:ext cx="8461820" cy="4536504"/>
        </p:xfrm>
        <a:graphic>
          <a:graphicData uri="http://schemas.openxmlformats.org/drawingml/2006/table">
            <a:tbl>
              <a:tblPr>
                <a:tableStyleId>{16D9F66E-5EB9-4882-86FB-DCBF35E3C3E4}</a:tableStyleId>
              </a:tblPr>
              <a:tblGrid>
                <a:gridCol w="8461820"/>
              </a:tblGrid>
              <a:tr h="4536504">
                <a:tc>
                  <a:txBody>
                    <a:bodyPr/>
                    <a:lstStyle/>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W </a:t>
                      </a:r>
                      <a:r>
                        <a:rPr lang="pl-PL" sz="1200" kern="1200" dirty="0" smtClean="0">
                          <a:solidFill>
                            <a:schemeClr val="dk1"/>
                          </a:solidFill>
                          <a:latin typeface="Calibri" pitchFamily="34" charset="0"/>
                          <a:ea typeface="+mn-ea"/>
                          <a:cs typeface="+mn-cs"/>
                        </a:rPr>
                        <a:t>ramach wsparcia będą realizowane działania na rzecz podniesienia jakości oraz atrakcyjności szkolnictwa zawodowego oraz dostosowania jego kierunków do regionalnych uwarunkowań rynku pracy i gospodarki.</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Realizowane będą działania dostosowujące ofertę szkół prowadzących kształcenie zawodowe do potrzeb rynku pracy w tym z uwzględnieniem smart </a:t>
                      </a:r>
                      <a:r>
                        <a:rPr lang="pl-PL" sz="1200" kern="1200" dirty="0" err="1" smtClean="0">
                          <a:solidFill>
                            <a:schemeClr val="dk1"/>
                          </a:solidFill>
                          <a:latin typeface="Calibri" pitchFamily="34" charset="0"/>
                          <a:ea typeface="+mn-ea"/>
                          <a:cs typeface="+mn-cs"/>
                        </a:rPr>
                        <a:t>specialisation</a:t>
                      </a:r>
                      <a:r>
                        <a:rPr lang="pl-PL" sz="1200" kern="1200" dirty="0" smtClean="0">
                          <a:solidFill>
                            <a:schemeClr val="dk1"/>
                          </a:solidFill>
                          <a:latin typeface="Calibri" pitchFamily="34" charset="0"/>
                          <a:ea typeface="+mn-ea"/>
                          <a:cs typeface="+mn-cs"/>
                        </a:rPr>
                        <a:t> oraz prowadzenie doradztwa zawodowego.</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Promowana będzie współpraca szkół i placówek kształcenia zawodowego z ich otoczeniem społeczno-gospodarczym, instytucjami rynku pracy, zwłaszcza z pracodawcami i szkołami</a:t>
                      </a:r>
                      <a:r>
                        <a:rPr lang="pl-PL" sz="1200" kern="1200" baseline="0" dirty="0" smtClean="0">
                          <a:solidFill>
                            <a:schemeClr val="dk1"/>
                          </a:solidFill>
                          <a:latin typeface="Calibri" pitchFamily="34" charset="0"/>
                          <a:ea typeface="+mn-ea"/>
                          <a:cs typeface="+mn-cs"/>
                        </a:rPr>
                        <a:t> </a:t>
                      </a:r>
                      <a:r>
                        <a:rPr lang="pl-PL" sz="1200" kern="1200" dirty="0" smtClean="0">
                          <a:solidFill>
                            <a:schemeClr val="dk1"/>
                          </a:solidFill>
                          <a:latin typeface="Calibri" pitchFamily="34" charset="0"/>
                          <a:ea typeface="+mn-ea"/>
                          <a:cs typeface="+mn-cs"/>
                        </a:rPr>
                        <a:t>wyższymi, w celu podniesienia jakości kształcenia  oraz  w zakresie praktycznych form nauczania – np. staże i praktyki zawodowe.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Obszarem działań w ramach Priorytetu w zakresie ograniczania przedwczesnego kończenia nauki </a:t>
                      </a:r>
                      <a:br>
                        <a:rPr lang="pl-PL" sz="1200" kern="1200" dirty="0" smtClean="0">
                          <a:solidFill>
                            <a:schemeClr val="dk1"/>
                          </a:solidFill>
                          <a:latin typeface="Calibri" pitchFamily="34" charset="0"/>
                          <a:ea typeface="+mn-ea"/>
                          <a:cs typeface="+mn-cs"/>
                        </a:rPr>
                      </a:br>
                      <a:r>
                        <a:rPr lang="pl-PL" sz="1200" kern="1200" dirty="0" smtClean="0">
                          <a:solidFill>
                            <a:schemeClr val="dk1"/>
                          </a:solidFill>
                          <a:latin typeface="Calibri" pitchFamily="34" charset="0"/>
                          <a:ea typeface="+mn-ea"/>
                          <a:cs typeface="+mn-cs"/>
                        </a:rPr>
                        <a:t>i promowania równego dostępu do stojącego na dobrym poziomie szkolnictwa będzie wsparcie grup docelowych, w których występują bariery/utrudnienia w dostępie do edukacji oraz zapewnienie wysokiej jakości usług.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Interwencje przyczyniające się do zwiększonego i pełnego udziału młodzieży ze szczególnymi potrzebami, w tym niepełnosprawnych (np.: osoby autystyczne, osoby z zaburzeniami </a:t>
                      </a:r>
                      <a:r>
                        <a:rPr lang="pl-PL" sz="1200" kern="1200" dirty="0" smtClean="0">
                          <a:solidFill>
                            <a:schemeClr val="dk1"/>
                          </a:solidFill>
                          <a:latin typeface="Calibri" pitchFamily="34" charset="0"/>
                          <a:ea typeface="+mn-ea"/>
                          <a:cs typeface="+mn-cs"/>
                        </a:rPr>
                        <a:t>rozwoju) w </a:t>
                      </a:r>
                      <a:r>
                        <a:rPr lang="pl-PL" sz="1200" kern="1200" dirty="0" smtClean="0">
                          <a:solidFill>
                            <a:schemeClr val="dk1"/>
                          </a:solidFill>
                          <a:latin typeface="Calibri" pitchFamily="34" charset="0"/>
                          <a:ea typeface="+mn-ea"/>
                          <a:cs typeface="+mn-cs"/>
                        </a:rPr>
                        <a:t>edukacji zawodowej</a:t>
                      </a:r>
                      <a:r>
                        <a:rPr lang="pl-PL" sz="1200" kern="1200" dirty="0" smtClean="0">
                          <a:solidFill>
                            <a:schemeClr val="dk1"/>
                          </a:solidFill>
                          <a:latin typeface="Calibri" pitchFamily="34" charset="0"/>
                          <a:ea typeface="+mn-ea"/>
                          <a:cs typeface="+mn-cs"/>
                        </a:rPr>
                        <a:t>.</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Planowane wsparcie będzie również obejmować podniesienie kompetencji nauczycieli i instruktorów praktycznej nauki zawodu w zakresie m.in. pracy z uczniem, rozwijanie kompetencji cyfrowych nauczycieli. Jak również podnoszenie kompetencji praktycznych nauczycieli zawodu we współpracy z uczelniami i rynkiem pracy, w ramach np. praktyk, staży, szkoleń </a:t>
                      </a:r>
                      <a:br>
                        <a:rPr lang="pl-PL" sz="1200" kern="1200" dirty="0" smtClean="0">
                          <a:solidFill>
                            <a:schemeClr val="dk1"/>
                          </a:solidFill>
                          <a:latin typeface="Calibri" pitchFamily="34" charset="0"/>
                          <a:ea typeface="+mn-ea"/>
                          <a:cs typeface="+mn-cs"/>
                        </a:rPr>
                      </a:br>
                      <a:r>
                        <a:rPr lang="pl-PL" sz="1200" kern="1200" dirty="0" smtClean="0">
                          <a:solidFill>
                            <a:schemeClr val="dk1"/>
                          </a:solidFill>
                          <a:latin typeface="Calibri" pitchFamily="34" charset="0"/>
                          <a:ea typeface="+mn-ea"/>
                          <a:cs typeface="+mn-cs"/>
                        </a:rPr>
                        <a:t>w przedsiębiorstwach. Udział nauczycieli i kadry pedagogicznej we wsparciu będzie możliwy jako dodatkowe i uzupełniające działanie względem działań skierowanych do uczniów. </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Działania będę również skierowane na rozwój oferty ukierunkowanych branżowo centrów kształcenia zawodowego i ustawicznego w zakresie kształcenia pod potrzeby regionalnego i lokalnego rynku pracy.</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Tworzenie w szkołach i placówkach kształcenia zawodowego warunków zbliżonych do rzeczywistego środowiska pracy zawodowej poprzez wyposażenie/doposażenie szkół i placówek w nowoczesny sprzęt i materiały dydaktyczne zapewniające wysoką jakość kształcenia.</a:t>
                      </a:r>
                    </a:p>
                    <a:p>
                      <a:pPr marL="266700" indent="-266700" algn="just">
                        <a:buFont typeface="Wingdings" pitchFamily="2" charset="2"/>
                        <a:buChar char="§"/>
                      </a:pPr>
                      <a:r>
                        <a:rPr lang="pl-PL" sz="1200" kern="1200" dirty="0" smtClean="0">
                          <a:solidFill>
                            <a:schemeClr val="dk1"/>
                          </a:solidFill>
                          <a:latin typeface="Calibri" pitchFamily="34" charset="0"/>
                          <a:ea typeface="+mn-ea"/>
                          <a:cs typeface="+mn-cs"/>
                        </a:rPr>
                        <a:t>Udzielane wsparcie może być uzupełniane inwestycjami w wyposażenie/doposażenie i adaptację pomieszczeń w zakresie niezbędnym dla osiągnięcia zakładanych celów projektu w ramach mechanizmu finansowania krzyżowego (cross-</a:t>
                      </a:r>
                      <a:r>
                        <a:rPr lang="pl-PL" sz="1200" kern="1200" dirty="0" err="1" smtClean="0">
                          <a:solidFill>
                            <a:schemeClr val="dk1"/>
                          </a:solidFill>
                          <a:latin typeface="Calibri" pitchFamily="34" charset="0"/>
                          <a:ea typeface="+mn-ea"/>
                          <a:cs typeface="+mn-cs"/>
                        </a:rPr>
                        <a:t>financing</a:t>
                      </a:r>
                      <a:r>
                        <a:rPr lang="pl-PL" sz="1200" kern="1200" dirty="0" smtClean="0">
                          <a:solidFill>
                            <a:schemeClr val="dk1"/>
                          </a:solidFill>
                          <a:latin typeface="Calibri" pitchFamily="34" charset="0"/>
                          <a:ea typeface="+mn-ea"/>
                          <a:cs typeface="+mn-cs"/>
                        </a:rPr>
                        <a:t>). </a:t>
                      </a:r>
                      <a:endParaRPr lang="pl-PL" sz="1200" b="1" u="sng" dirty="0" smtClean="0">
                        <a:effectLst/>
                        <a:latin typeface="Calibri" pitchFamily="34" charset="0"/>
                      </a:endParaRPr>
                    </a:p>
                  </a:txBody>
                  <a:tcPr marL="72000" marR="72000" marT="36000" marB="36000">
                    <a:solidFill>
                      <a:schemeClr val="accent3">
                        <a:lumMod val="20000"/>
                        <a:lumOff val="80000"/>
                      </a:schemeClr>
                    </a:solidFill>
                  </a:tcPr>
                </a:tc>
              </a:tr>
            </a:tbl>
          </a:graphicData>
        </a:graphic>
      </p:graphicFrame>
    </p:spTree>
    <p:extLst>
      <p:ext uri="{BB962C8B-B14F-4D97-AF65-F5344CB8AC3E}">
        <p14:creationId xmlns:p14="http://schemas.microsoft.com/office/powerpoint/2010/main" val="7632820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524942" y="1857400"/>
            <a:ext cx="8280920" cy="2862322"/>
          </a:xfrm>
          <a:prstGeom prst="rect">
            <a:avLst/>
          </a:prstGeom>
          <a:noFill/>
        </p:spPr>
        <p:txBody>
          <a:bodyPr wrap="square" rtlCol="0">
            <a:spAutoFit/>
          </a:bodyPr>
          <a:lstStyle/>
          <a:p>
            <a:pPr algn="ctr"/>
            <a:endParaRPr lang="pl-PL" sz="2800" b="1" u="sng" dirty="0" smtClean="0">
              <a:latin typeface="Arial Narrow" pitchFamily="34" charset="0"/>
            </a:endParaRPr>
          </a:p>
          <a:p>
            <a:pPr algn="ctr"/>
            <a:r>
              <a:rPr lang="pl-PL" sz="4000" b="1" i="1" dirty="0" smtClean="0">
                <a:effectLst>
                  <a:outerShdw blurRad="38100" dist="38100" dir="2700000" algn="tl">
                    <a:srgbClr val="000000">
                      <a:alpha val="43137"/>
                    </a:srgbClr>
                  </a:outerShdw>
                </a:effectLst>
                <a:latin typeface="Calibri" panose="020F0502020204030204" pitchFamily="34" charset="0"/>
              </a:rPr>
              <a:t>Dziękuję za uwagę</a:t>
            </a:r>
          </a:p>
          <a:p>
            <a:pPr algn="ctr"/>
            <a:endParaRPr lang="pl-PL" sz="4000" b="1" i="1" dirty="0" smtClean="0">
              <a:effectLst>
                <a:outerShdw blurRad="38100" dist="38100" dir="2700000" algn="tl">
                  <a:srgbClr val="000000">
                    <a:alpha val="43137"/>
                  </a:srgbClr>
                </a:outerShdw>
              </a:effectLst>
              <a:latin typeface="Calibri" panose="020F0502020204030204" pitchFamily="34" charset="0"/>
            </a:endParaRPr>
          </a:p>
          <a:p>
            <a:pPr marL="2962275"/>
            <a:endParaRPr lang="pl-PL" b="1" dirty="0" smtClean="0">
              <a:latin typeface="Calibri" panose="020F0502020204030204" pitchFamily="34" charset="0"/>
            </a:endParaRPr>
          </a:p>
          <a:p>
            <a:pPr marL="2962275"/>
            <a:endParaRPr lang="pl-PL" b="1" dirty="0" smtClean="0">
              <a:latin typeface="Calibri" panose="020F0502020204030204" pitchFamily="34" charset="0"/>
            </a:endParaRPr>
          </a:p>
          <a:p>
            <a:pPr marL="2962275"/>
            <a:r>
              <a:rPr lang="pl-PL" b="1" dirty="0" smtClean="0">
                <a:latin typeface="Calibri" panose="020F0502020204030204" pitchFamily="34" charset="0"/>
              </a:rPr>
              <a:t>Departament </a:t>
            </a:r>
            <a:r>
              <a:rPr lang="pl-PL" b="1" dirty="0" smtClean="0">
                <a:latin typeface="Calibri" panose="020F0502020204030204" pitchFamily="34" charset="0"/>
              </a:rPr>
              <a:t>Funduszy Europejskich</a:t>
            </a:r>
            <a:endParaRPr lang="pl-PL" b="1" dirty="0" smtClean="0">
              <a:latin typeface="Calibri" panose="020F0502020204030204" pitchFamily="34" charset="0"/>
            </a:endParaRPr>
          </a:p>
          <a:p>
            <a:pPr marL="2962275"/>
            <a:r>
              <a:rPr lang="pl-PL" b="1" dirty="0" smtClean="0">
                <a:latin typeface="Calibri" panose="020F0502020204030204" pitchFamily="34" charset="0"/>
              </a:rPr>
              <a:t>Urząd  Marszałkowski Województwa Dolnośląskiego</a:t>
            </a:r>
            <a:endParaRPr lang="pl-PL" b="1" dirty="0">
              <a:latin typeface="Calibri" panose="020F050202020403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5517232"/>
            <a:ext cx="57610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43555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0" y="44624"/>
            <a:ext cx="9144000" cy="431800"/>
          </a:xfrm>
          <a:prstGeom prst="rect">
            <a:avLst/>
          </a:prstGeom>
          <a:solidFill>
            <a:srgbClr val="FFC000"/>
          </a:solid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b="1"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DLA Województwa Dolnośląskiego NA LATA 2007-2013</a:t>
            </a:r>
            <a:endParaRPr kumimoji="0" lang="pl-PL" sz="1600" b="1"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sp>
        <p:nvSpPr>
          <p:cNvPr id="3" name="Prostokąt 2"/>
          <p:cNvSpPr/>
          <p:nvPr/>
        </p:nvSpPr>
        <p:spPr>
          <a:xfrm>
            <a:off x="198165" y="548680"/>
            <a:ext cx="8640960" cy="504056"/>
          </a:xfrm>
          <a:prstGeom prst="rect">
            <a:avLst/>
          </a:prstGeom>
          <a:solidFill>
            <a:schemeClr val="bg2">
              <a:lumMod val="2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pl-PL" sz="1600" b="1" dirty="0" smtClean="0">
                <a:solidFill>
                  <a:schemeClr val="bg1"/>
                </a:solidFill>
                <a:latin typeface="Cambria" pitchFamily="18" charset="0"/>
                <a:ea typeface="Times New Roman" pitchFamily="18" charset="0"/>
                <a:cs typeface="Times New Roman" pitchFamily="18" charset="0"/>
              </a:rPr>
              <a:t>Wykaz projektów zrealizowanych i realizowanych na terenie powiatu kamiennogórskiego dofinansowanych w ramach RPO WD na lata 2007-2013 </a:t>
            </a:r>
          </a:p>
        </p:txBody>
      </p:sp>
      <p:graphicFrame>
        <p:nvGraphicFramePr>
          <p:cNvPr id="4" name="Tabela 3"/>
          <p:cNvGraphicFramePr>
            <a:graphicFrameLocks noGrp="1"/>
          </p:cNvGraphicFramePr>
          <p:nvPr>
            <p:extLst>
              <p:ext uri="{D42A27DB-BD31-4B8C-83A1-F6EECF244321}">
                <p14:modId xmlns:p14="http://schemas.microsoft.com/office/powerpoint/2010/main" val="1576404769"/>
              </p:ext>
            </p:extLst>
          </p:nvPr>
        </p:nvGraphicFramePr>
        <p:xfrm>
          <a:off x="400992" y="1196752"/>
          <a:ext cx="8491488" cy="4944612"/>
        </p:xfrm>
        <a:graphic>
          <a:graphicData uri="http://schemas.openxmlformats.org/drawingml/2006/table">
            <a:tbl>
              <a:tblPr>
                <a:tableStyleId>{16D9F66E-5EB9-4882-86FB-DCBF35E3C3E4}</a:tableStyleId>
              </a:tblPr>
              <a:tblGrid>
                <a:gridCol w="8491488"/>
              </a:tblGrid>
              <a:tr h="4944612">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200" b="1" kern="1200" dirty="0" smtClean="0">
                          <a:solidFill>
                            <a:schemeClr val="dk1"/>
                          </a:solidFill>
                          <a:latin typeface="Calibri" panose="020F0502020204030204" pitchFamily="34" charset="0"/>
                          <a:ea typeface="+mn-ea"/>
                          <a:cs typeface="+mn-cs"/>
                        </a:rPr>
                        <a:t>Projekty zakończone i rozliczone: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600" kern="1200" dirty="0" smtClean="0">
                        <a:solidFill>
                          <a:schemeClr val="dk1"/>
                        </a:solidFill>
                        <a:latin typeface="Calibri" panose="020F0502020204030204" pitchFamily="34" charset="0"/>
                        <a:ea typeface="+mn-ea"/>
                        <a:cs typeface="+mn-cs"/>
                      </a:endParaRPr>
                    </a:p>
                  </a:txBody>
                  <a:tcPr marL="72000" marR="72000" marT="36000" marB="36000">
                    <a:solidFill>
                      <a:schemeClr val="accent3">
                        <a:lumMod val="20000"/>
                        <a:lumOff val="80000"/>
                      </a:schemeClr>
                    </a:solidFill>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3506589904"/>
              </p:ext>
            </p:extLst>
          </p:nvPr>
        </p:nvGraphicFramePr>
        <p:xfrm>
          <a:off x="313635" y="1484784"/>
          <a:ext cx="8550250" cy="4990336"/>
        </p:xfrm>
        <a:graphic>
          <a:graphicData uri="http://schemas.openxmlformats.org/drawingml/2006/table">
            <a:tbl>
              <a:tblPr firstRow="1" bandRow="1">
                <a:tableStyleId>{5C22544A-7EE6-4342-B048-85BDC9FD1C3A}</a:tableStyleId>
              </a:tblPr>
              <a:tblGrid>
                <a:gridCol w="1584176"/>
                <a:gridCol w="1656184"/>
                <a:gridCol w="3096344"/>
                <a:gridCol w="1013513"/>
                <a:gridCol w="1200033"/>
              </a:tblGrid>
              <a:tr h="540256">
                <a:tc>
                  <a:txBody>
                    <a:bodyPr/>
                    <a:lstStyle/>
                    <a:p>
                      <a:r>
                        <a:rPr lang="pl-PL" sz="1000" dirty="0" smtClean="0"/>
                        <a:t>Nr działania </a:t>
                      </a:r>
                      <a:br>
                        <a:rPr lang="pl-PL" sz="1000" dirty="0" smtClean="0"/>
                      </a:br>
                      <a:r>
                        <a:rPr lang="pl-PL" sz="1000" dirty="0" smtClean="0"/>
                        <a:t>i nazwa</a:t>
                      </a:r>
                      <a:endParaRPr lang="pl-PL" sz="1000" dirty="0"/>
                    </a:p>
                  </a:txBody>
                  <a:tcPr/>
                </a:tc>
                <a:tc>
                  <a:txBody>
                    <a:bodyPr/>
                    <a:lstStyle/>
                    <a:p>
                      <a:r>
                        <a:rPr lang="pl-PL" sz="1000" dirty="0" smtClean="0"/>
                        <a:t>Beneficjent</a:t>
                      </a:r>
                      <a:endParaRPr lang="pl-PL"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smtClean="0">
                          <a:ln>
                            <a:noFill/>
                          </a:ln>
                          <a:solidFill>
                            <a:prstClr val="white"/>
                          </a:solidFill>
                          <a:effectLst/>
                          <a:uLnTx/>
                          <a:uFillTx/>
                          <a:latin typeface="+mn-lt"/>
                          <a:ea typeface="+mn-ea"/>
                          <a:cs typeface="+mn-cs"/>
                        </a:rPr>
                        <a:t>Tytuł projektu</a:t>
                      </a:r>
                    </a:p>
                    <a:p>
                      <a:endParaRPr lang="pl-PL" sz="1000" dirty="0"/>
                    </a:p>
                  </a:txBody>
                  <a:tcPr/>
                </a:tc>
                <a:tc>
                  <a:txBody>
                    <a:bodyPr/>
                    <a:lstStyle/>
                    <a:p>
                      <a:r>
                        <a:rPr lang="pl-PL" sz="1000" dirty="0" smtClean="0"/>
                        <a:t>Wartość całkowita</a:t>
                      </a:r>
                      <a:endParaRPr lang="pl-PL" sz="1000" dirty="0"/>
                    </a:p>
                  </a:txBody>
                  <a:tcPr/>
                </a:tc>
                <a:tc>
                  <a:txBody>
                    <a:bodyPr/>
                    <a:lstStyle/>
                    <a:p>
                      <a:r>
                        <a:rPr lang="pl-PL" sz="1000" dirty="0" smtClean="0"/>
                        <a:t>Wartość dofinansowania</a:t>
                      </a:r>
                      <a:endParaRPr lang="pl-PL" sz="1000" dirty="0"/>
                    </a:p>
                  </a:txBody>
                  <a:tcPr/>
                </a:tc>
              </a:tr>
              <a:tr h="530636">
                <a:tc>
                  <a:txBody>
                    <a:bodyPr/>
                    <a:lstStyle/>
                    <a:p>
                      <a:r>
                        <a:rPr lang="pl-PL" sz="1000" dirty="0" smtClean="0"/>
                        <a:t>1.1. Inwestycje dla przedsiębiorstw</a:t>
                      </a:r>
                      <a:endParaRPr lang="pl-PL" sz="1000" dirty="0"/>
                    </a:p>
                  </a:txBody>
                  <a:tcPr/>
                </a:tc>
                <a:tc>
                  <a:txBody>
                    <a:bodyPr/>
                    <a:lstStyle/>
                    <a:p>
                      <a:r>
                        <a:rPr lang="pl-PL" sz="1000" dirty="0" smtClean="0"/>
                        <a:t>Biuro Inżynierskie TRAKT Grzegorz </a:t>
                      </a:r>
                      <a:r>
                        <a:rPr lang="pl-PL" sz="1000" dirty="0" err="1" smtClean="0"/>
                        <a:t>Lewowski</a:t>
                      </a:r>
                      <a:endParaRPr lang="pl-PL" sz="1000" dirty="0"/>
                    </a:p>
                  </a:txBody>
                  <a:tcPr/>
                </a:tc>
                <a:tc>
                  <a:txBody>
                    <a:bodyPr/>
                    <a:lstStyle/>
                    <a:p>
                      <a:r>
                        <a:rPr lang="pl-PL" sz="1000" dirty="0" smtClean="0"/>
                        <a:t>Wdrożenie nowoczesnych technologii projektowania i kontroli wykonawstwa robót drogowych</a:t>
                      </a:r>
                      <a:endParaRPr lang="pl-PL" sz="1000" dirty="0"/>
                    </a:p>
                  </a:txBody>
                  <a:tcPr/>
                </a:tc>
                <a:tc>
                  <a:txBody>
                    <a:bodyPr/>
                    <a:lstStyle/>
                    <a:p>
                      <a:r>
                        <a:rPr lang="pl-PL" sz="1000" dirty="0" smtClean="0"/>
                        <a:t>927 622,68</a:t>
                      </a:r>
                      <a:endParaRPr lang="pl-PL" sz="1000" dirty="0"/>
                    </a:p>
                  </a:txBody>
                  <a:tcPr/>
                </a:tc>
                <a:tc>
                  <a:txBody>
                    <a:bodyPr/>
                    <a:lstStyle/>
                    <a:p>
                      <a:r>
                        <a:rPr lang="pl-PL" sz="1000" dirty="0" smtClean="0"/>
                        <a:t>450 582,94</a:t>
                      </a:r>
                      <a:endParaRPr lang="pl-PL" sz="1000" dirty="0"/>
                    </a:p>
                  </a:txBody>
                  <a:tcPr/>
                </a:tc>
              </a:tr>
              <a:tr h="678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prstClr val="black"/>
                          </a:solidFill>
                          <a:effectLst/>
                          <a:uLnTx/>
                          <a:uFillTx/>
                          <a:latin typeface="+mn-lt"/>
                          <a:ea typeface="+mn-ea"/>
                          <a:cs typeface="+mn-cs"/>
                        </a:rPr>
                        <a:t>1.1. Inwestycje dla przedsiębiorstw</a:t>
                      </a:r>
                      <a:endParaRPr lang="pl-PL" dirty="0"/>
                    </a:p>
                  </a:txBody>
                  <a:tcPr/>
                </a:tc>
                <a:tc>
                  <a:txBody>
                    <a:bodyPr/>
                    <a:lstStyle/>
                    <a:p>
                      <a:r>
                        <a:rPr lang="pl-PL" sz="1000" dirty="0" smtClean="0"/>
                        <a:t>STAL-HURT Spółka Cywilna Józef Ptak, Zofia Ptak, Marek Ptak, Robert Ptak</a:t>
                      </a:r>
                      <a:endParaRPr lang="pl-PL" sz="1000" dirty="0"/>
                    </a:p>
                  </a:txBody>
                  <a:tcPr/>
                </a:tc>
                <a:tc>
                  <a:txBody>
                    <a:bodyPr/>
                    <a:lstStyle/>
                    <a:p>
                      <a:r>
                        <a:rPr lang="pl-PL" sz="1000" dirty="0" smtClean="0"/>
                        <a:t>Wdrożenie technologii cięcia blach </a:t>
                      </a:r>
                      <a:r>
                        <a:rPr lang="pl-PL" sz="1000" dirty="0" err="1" smtClean="0"/>
                        <a:t>Hardox</a:t>
                      </a:r>
                      <a:r>
                        <a:rPr lang="pl-PL" sz="1000" dirty="0" smtClean="0"/>
                        <a:t> plazmą wąskostrumieniową </a:t>
                      </a:r>
                      <a:r>
                        <a:rPr lang="pl-PL" sz="1000" dirty="0" err="1" smtClean="0"/>
                        <a:t>HyDefinition</a:t>
                      </a:r>
                      <a:r>
                        <a:rPr lang="pl-PL" sz="1000" dirty="0" smtClean="0"/>
                        <a:t> na sterownej komputerowo wycinarce</a:t>
                      </a:r>
                      <a:endParaRPr lang="pl-PL" sz="1000" dirty="0"/>
                    </a:p>
                  </a:txBody>
                  <a:tcPr/>
                </a:tc>
                <a:tc>
                  <a:txBody>
                    <a:bodyPr/>
                    <a:lstStyle/>
                    <a:p>
                      <a:r>
                        <a:rPr lang="pl-PL" sz="1000" dirty="0" smtClean="0"/>
                        <a:t>454 999,00</a:t>
                      </a:r>
                      <a:endParaRPr lang="pl-PL" sz="1000" dirty="0"/>
                    </a:p>
                  </a:txBody>
                  <a:tcPr/>
                </a:tc>
                <a:tc>
                  <a:txBody>
                    <a:bodyPr/>
                    <a:lstStyle/>
                    <a:p>
                      <a:r>
                        <a:rPr lang="pl-PL" sz="1000" dirty="0" smtClean="0"/>
                        <a:t>218 400,00</a:t>
                      </a:r>
                      <a:endParaRPr lang="pl-PL" sz="1000" dirty="0"/>
                    </a:p>
                  </a:txBody>
                  <a:tcPr/>
                </a:tc>
              </a:tr>
              <a:tr h="678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prstClr val="black"/>
                          </a:solidFill>
                          <a:effectLst/>
                          <a:uLnTx/>
                          <a:uFillTx/>
                          <a:latin typeface="+mn-lt"/>
                          <a:ea typeface="+mn-ea"/>
                          <a:cs typeface="+mn-cs"/>
                        </a:rPr>
                        <a:t>1.1. Inwestycje dla przedsiębiorstw</a:t>
                      </a:r>
                    </a:p>
                    <a:p>
                      <a:endParaRPr lang="pl-PL" dirty="0"/>
                    </a:p>
                  </a:txBody>
                  <a:tcPr/>
                </a:tc>
                <a:tc>
                  <a:txBody>
                    <a:bodyPr/>
                    <a:lstStyle/>
                    <a:p>
                      <a:r>
                        <a:rPr lang="pl-PL" sz="1000" dirty="0" smtClean="0"/>
                        <a:t>Krystyna </a:t>
                      </a:r>
                      <a:r>
                        <a:rPr lang="pl-PL" sz="1000" dirty="0" err="1" smtClean="0"/>
                        <a:t>Wawrzon</a:t>
                      </a:r>
                      <a:r>
                        <a:rPr lang="pl-PL" sz="1000" dirty="0" smtClean="0"/>
                        <a:t>, Katarzyna Długosz, Wiesław Chrapek – spółka cywilna</a:t>
                      </a:r>
                      <a:endParaRPr lang="pl-PL" sz="1000" dirty="0"/>
                    </a:p>
                  </a:txBody>
                  <a:tcPr/>
                </a:tc>
                <a:tc>
                  <a:txBody>
                    <a:bodyPr/>
                    <a:lstStyle/>
                    <a:p>
                      <a:r>
                        <a:rPr lang="pl-PL" sz="1000" dirty="0" smtClean="0"/>
                        <a:t>Modernizacja lokalu i dostosowanie go do działalności restauracji „Gruba Łycha” w Lubawce</a:t>
                      </a:r>
                      <a:endParaRPr lang="pl-PL" sz="1000" dirty="0"/>
                    </a:p>
                  </a:txBody>
                  <a:tcPr/>
                </a:tc>
                <a:tc>
                  <a:txBody>
                    <a:bodyPr/>
                    <a:lstStyle/>
                    <a:p>
                      <a:r>
                        <a:rPr lang="pl-PL" sz="1000" dirty="0" smtClean="0"/>
                        <a:t>361 543,65</a:t>
                      </a:r>
                      <a:endParaRPr lang="pl-PL" sz="1000" dirty="0"/>
                    </a:p>
                  </a:txBody>
                  <a:tcPr/>
                </a:tc>
                <a:tc>
                  <a:txBody>
                    <a:bodyPr/>
                    <a:lstStyle/>
                    <a:p>
                      <a:r>
                        <a:rPr lang="pl-PL" sz="1000" dirty="0" smtClean="0"/>
                        <a:t>138 356,35</a:t>
                      </a:r>
                      <a:endParaRPr lang="pl-PL" sz="1000" dirty="0"/>
                    </a:p>
                  </a:txBody>
                  <a:tcPr/>
                </a:tc>
              </a:tr>
              <a:tr h="353757">
                <a:tc>
                  <a:txBody>
                    <a:bodyPr/>
                    <a:lstStyle/>
                    <a:p>
                      <a:r>
                        <a:rPr lang="pl-PL" sz="1000" dirty="0" smtClean="0"/>
                        <a:t>1.2. Doradztwo dla firm oraz wsparcie dla Instytucji Otoczenia Biznesu</a:t>
                      </a:r>
                      <a:endParaRPr lang="pl-PL" sz="1000" dirty="0"/>
                    </a:p>
                  </a:txBody>
                  <a:tcPr/>
                </a:tc>
                <a:tc>
                  <a:txBody>
                    <a:bodyPr/>
                    <a:lstStyle/>
                    <a:p>
                      <a:r>
                        <a:rPr lang="pl-PL" sz="1000" dirty="0" smtClean="0"/>
                        <a:t>Kowary - Dywan Spółka </a:t>
                      </a:r>
                      <a:br>
                        <a:rPr lang="pl-PL" sz="1000" dirty="0" smtClean="0"/>
                      </a:br>
                      <a:r>
                        <a:rPr lang="pl-PL" sz="1000" dirty="0" smtClean="0"/>
                        <a:t>z o.o.</a:t>
                      </a:r>
                      <a:endParaRPr lang="pl-PL" sz="1000" dirty="0"/>
                    </a:p>
                  </a:txBody>
                  <a:tcPr/>
                </a:tc>
                <a:tc>
                  <a:txBody>
                    <a:bodyPr/>
                    <a:lstStyle/>
                    <a:p>
                      <a:r>
                        <a:rPr lang="pl-PL" sz="1000" dirty="0" smtClean="0"/>
                        <a:t>Pozyskanie nowych rynków zbytu poprzez uczestnictwo spółki "Kowary-Dywan" w międzynarodowej wystawie branżowej</a:t>
                      </a:r>
                      <a:endParaRPr lang="pl-PL" sz="1000" dirty="0"/>
                    </a:p>
                  </a:txBody>
                  <a:tcPr/>
                </a:tc>
                <a:tc>
                  <a:txBody>
                    <a:bodyPr/>
                    <a:lstStyle/>
                    <a:p>
                      <a:r>
                        <a:rPr lang="pl-PL" sz="1000" dirty="0" smtClean="0"/>
                        <a:t>95 913,89</a:t>
                      </a:r>
                      <a:endParaRPr lang="pl-PL" sz="1000" dirty="0"/>
                    </a:p>
                  </a:txBody>
                  <a:tcPr/>
                </a:tc>
                <a:tc>
                  <a:txBody>
                    <a:bodyPr/>
                    <a:lstStyle/>
                    <a:p>
                      <a:r>
                        <a:rPr lang="pl-PL" sz="1000" dirty="0" smtClean="0"/>
                        <a:t>26 772,47</a:t>
                      </a:r>
                      <a:endParaRPr lang="pl-PL" sz="1000" dirty="0"/>
                    </a:p>
                  </a:txBody>
                  <a:tcPr/>
                </a:tc>
              </a:tr>
              <a:tr h="353757">
                <a:tc>
                  <a:txBody>
                    <a:bodyPr/>
                    <a:lstStyle/>
                    <a:p>
                      <a:r>
                        <a:rPr lang="pl-PL" sz="1000" dirty="0" smtClean="0"/>
                        <a:t>2.2. Rozwój usług elektronicznych</a:t>
                      </a:r>
                      <a:endParaRPr lang="pl-PL" sz="1000" dirty="0"/>
                    </a:p>
                  </a:txBody>
                  <a:tcPr/>
                </a:tc>
                <a:tc>
                  <a:txBody>
                    <a:bodyPr/>
                    <a:lstStyle/>
                    <a:p>
                      <a:r>
                        <a:rPr lang="pl-PL" sz="1000" dirty="0" smtClean="0"/>
                        <a:t>Gmina Miejska Kamienna Góra</a:t>
                      </a:r>
                      <a:endParaRPr lang="pl-PL" sz="1000" dirty="0"/>
                    </a:p>
                  </a:txBody>
                  <a:tcPr/>
                </a:tc>
                <a:tc>
                  <a:txBody>
                    <a:bodyPr/>
                    <a:lstStyle/>
                    <a:p>
                      <a:r>
                        <a:rPr lang="pl-PL" sz="1000" dirty="0" smtClean="0"/>
                        <a:t>Integracja systemowa - wdrażanie i rozbudowa usług informatycznych dla mieszkańców miasta Kamienna Góra, instalacja i integracja systemów informatycznych Urzędu Miasta</a:t>
                      </a:r>
                      <a:endParaRPr lang="pl-PL" sz="1000" dirty="0"/>
                    </a:p>
                  </a:txBody>
                  <a:tcPr/>
                </a:tc>
                <a:tc>
                  <a:txBody>
                    <a:bodyPr/>
                    <a:lstStyle/>
                    <a:p>
                      <a:r>
                        <a:rPr lang="pl-PL" sz="1000" dirty="0" smtClean="0"/>
                        <a:t>368 438,78</a:t>
                      </a:r>
                      <a:endParaRPr lang="pl-PL" sz="1000" dirty="0"/>
                    </a:p>
                  </a:txBody>
                  <a:tcPr/>
                </a:tc>
                <a:tc>
                  <a:txBody>
                    <a:bodyPr/>
                    <a:lstStyle/>
                    <a:p>
                      <a:r>
                        <a:rPr lang="pl-PL" sz="1000" dirty="0" smtClean="0"/>
                        <a:t>313 134,78</a:t>
                      </a:r>
                      <a:endParaRPr lang="pl-PL" sz="1000" dirty="0"/>
                    </a:p>
                  </a:txBody>
                  <a:tcPr/>
                </a:tc>
              </a:tr>
              <a:tr h="353757">
                <a:tc>
                  <a:txBody>
                    <a:bodyPr/>
                    <a:lstStyle/>
                    <a:p>
                      <a:r>
                        <a:rPr lang="pl-PL" sz="1000" dirty="0" smtClean="0"/>
                        <a:t>2.2. Rozwój usług elektronicznych</a:t>
                      </a:r>
                      <a:endParaRPr lang="pl-PL" sz="1000" dirty="0"/>
                    </a:p>
                  </a:txBody>
                  <a:tcPr/>
                </a:tc>
                <a:tc>
                  <a:txBody>
                    <a:bodyPr/>
                    <a:lstStyle/>
                    <a:p>
                      <a:r>
                        <a:rPr lang="pl-PL" sz="1000" dirty="0" smtClean="0"/>
                        <a:t>Powiat Kamiennogórski</a:t>
                      </a:r>
                      <a:endParaRPr lang="pl-PL" sz="1000" dirty="0"/>
                    </a:p>
                  </a:txBody>
                  <a:tcPr/>
                </a:tc>
                <a:tc>
                  <a:txBody>
                    <a:bodyPr/>
                    <a:lstStyle/>
                    <a:p>
                      <a:r>
                        <a:rPr lang="pl-PL" sz="1000" dirty="0" smtClean="0"/>
                        <a:t>"e-</a:t>
                      </a:r>
                      <a:r>
                        <a:rPr lang="pl-PL" sz="1000" dirty="0" err="1" smtClean="0"/>
                        <a:t>urząd".Wprowadzenie</a:t>
                      </a:r>
                      <a:r>
                        <a:rPr lang="pl-PL" sz="1000" dirty="0" smtClean="0"/>
                        <a:t> elektronicznych usług publicznych poprzez wdrożenie Elektronicznego Obiegu Dokumentów wraz z komponentami w Starostwie Powiatowym w Kamiennej Górze.</a:t>
                      </a:r>
                      <a:endParaRPr lang="pl-PL" sz="1000" dirty="0"/>
                    </a:p>
                  </a:txBody>
                  <a:tcPr/>
                </a:tc>
                <a:tc>
                  <a:txBody>
                    <a:bodyPr/>
                    <a:lstStyle/>
                    <a:p>
                      <a:r>
                        <a:rPr lang="pl-PL" sz="1000" dirty="0" smtClean="0"/>
                        <a:t>95 911,74</a:t>
                      </a:r>
                      <a:endParaRPr lang="pl-PL" sz="1000" dirty="0"/>
                    </a:p>
                  </a:txBody>
                  <a:tcPr/>
                </a:tc>
                <a:tc>
                  <a:txBody>
                    <a:bodyPr/>
                    <a:lstStyle/>
                    <a:p>
                      <a:r>
                        <a:rPr lang="pl-PL" sz="1000" dirty="0" smtClean="0"/>
                        <a:t>73 166,58</a:t>
                      </a:r>
                      <a:endParaRPr lang="pl-PL" sz="1000" dirty="0"/>
                    </a:p>
                  </a:txBody>
                  <a:tcPr/>
                </a:tc>
              </a:tr>
              <a:tr h="353757">
                <a:tc>
                  <a:txBody>
                    <a:bodyPr/>
                    <a:lstStyle/>
                    <a:p>
                      <a:r>
                        <a:rPr lang="pl-PL" sz="1000" dirty="0" smtClean="0"/>
                        <a:t>4.2. Infrastruktura wodno-ściekowa</a:t>
                      </a:r>
                      <a:endParaRPr lang="pl-PL" sz="1000" dirty="0"/>
                    </a:p>
                  </a:txBody>
                  <a:tcPr/>
                </a:tc>
                <a:tc>
                  <a:txBody>
                    <a:bodyPr/>
                    <a:lstStyle/>
                    <a:p>
                      <a:r>
                        <a:rPr lang="pl-PL" sz="1000" dirty="0" smtClean="0"/>
                        <a:t>Gmina Marciszów</a:t>
                      </a:r>
                      <a:endParaRPr lang="pl-PL" sz="1000" dirty="0"/>
                    </a:p>
                  </a:txBody>
                  <a:tcPr/>
                </a:tc>
                <a:tc>
                  <a:txBody>
                    <a:bodyPr/>
                    <a:lstStyle/>
                    <a:p>
                      <a:r>
                        <a:rPr lang="pl-PL" sz="1000" dirty="0" smtClean="0"/>
                        <a:t>Budowa oczyszczalni ścieków w Marciszowie i kanalizacji sanitarnej dla wsi gminnych</a:t>
                      </a:r>
                      <a:endParaRPr lang="pl-PL" sz="1000" dirty="0"/>
                    </a:p>
                  </a:txBody>
                  <a:tcPr/>
                </a:tc>
                <a:tc>
                  <a:txBody>
                    <a:bodyPr/>
                    <a:lstStyle/>
                    <a:p>
                      <a:r>
                        <a:rPr lang="pl-PL" sz="1000" dirty="0" smtClean="0"/>
                        <a:t>12 572 196,35</a:t>
                      </a:r>
                      <a:endParaRPr lang="pl-PL" sz="1000" dirty="0"/>
                    </a:p>
                  </a:txBody>
                  <a:tcPr/>
                </a:tc>
                <a:tc>
                  <a:txBody>
                    <a:bodyPr/>
                    <a:lstStyle/>
                    <a:p>
                      <a:r>
                        <a:rPr lang="pl-PL" sz="1000" dirty="0" smtClean="0"/>
                        <a:t>8 275 513,05</a:t>
                      </a:r>
                      <a:endParaRPr lang="pl-PL" sz="1000" dirty="0"/>
                    </a:p>
                  </a:txBody>
                  <a:tcPr/>
                </a:tc>
              </a:tr>
            </a:tbl>
          </a:graphicData>
        </a:graphic>
      </p:graphicFrame>
    </p:spTree>
    <p:extLst>
      <p:ext uri="{BB962C8B-B14F-4D97-AF65-F5344CB8AC3E}">
        <p14:creationId xmlns:p14="http://schemas.microsoft.com/office/powerpoint/2010/main" val="3436158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0" y="44624"/>
            <a:ext cx="9144000" cy="431800"/>
          </a:xfrm>
          <a:prstGeom prst="rect">
            <a:avLst/>
          </a:prstGeom>
          <a:solidFill>
            <a:srgbClr val="FFC000"/>
          </a:solid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b="1"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DLA Województwa Dolnośląskiego NA LATA 2007-2013</a:t>
            </a:r>
            <a:endParaRPr kumimoji="0" lang="pl-PL" sz="1600" b="1"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sp>
        <p:nvSpPr>
          <p:cNvPr id="3" name="Prostokąt 2"/>
          <p:cNvSpPr/>
          <p:nvPr/>
        </p:nvSpPr>
        <p:spPr>
          <a:xfrm>
            <a:off x="251520" y="548680"/>
            <a:ext cx="8640960" cy="504056"/>
          </a:xfrm>
          <a:prstGeom prst="rect">
            <a:avLst/>
          </a:prstGeom>
          <a:solidFill>
            <a:schemeClr val="bg2">
              <a:lumMod val="2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pl-PL" sz="1600" b="1" dirty="0" smtClean="0">
                <a:solidFill>
                  <a:schemeClr val="bg1"/>
                </a:solidFill>
                <a:latin typeface="Cambria" pitchFamily="18" charset="0"/>
                <a:ea typeface="Times New Roman" pitchFamily="18" charset="0"/>
                <a:cs typeface="Times New Roman" pitchFamily="18" charset="0"/>
              </a:rPr>
              <a:t>Wykaz projektów zrealizowanych i realizowanych na terenie powiatu kamiennogórskiego dofinansowanych w ramach RPO WD na lata 2007-2013 </a:t>
            </a:r>
          </a:p>
        </p:txBody>
      </p:sp>
      <p:graphicFrame>
        <p:nvGraphicFramePr>
          <p:cNvPr id="4" name="Tabela 3"/>
          <p:cNvGraphicFramePr>
            <a:graphicFrameLocks noGrp="1"/>
          </p:cNvGraphicFramePr>
          <p:nvPr>
            <p:extLst>
              <p:ext uri="{D42A27DB-BD31-4B8C-83A1-F6EECF244321}">
                <p14:modId xmlns:p14="http://schemas.microsoft.com/office/powerpoint/2010/main" val="1679359283"/>
              </p:ext>
            </p:extLst>
          </p:nvPr>
        </p:nvGraphicFramePr>
        <p:xfrm>
          <a:off x="251520" y="1196752"/>
          <a:ext cx="8712968" cy="5493999"/>
        </p:xfrm>
        <a:graphic>
          <a:graphicData uri="http://schemas.openxmlformats.org/drawingml/2006/table">
            <a:tbl>
              <a:tblPr firstRow="1" bandRow="1">
                <a:tableStyleId>{5C22544A-7EE6-4342-B048-85BDC9FD1C3A}</a:tableStyleId>
              </a:tblPr>
              <a:tblGrid>
                <a:gridCol w="1614324"/>
                <a:gridCol w="1687702"/>
                <a:gridCol w="3155270"/>
                <a:gridCol w="1032801"/>
                <a:gridCol w="1222871"/>
              </a:tblGrid>
              <a:tr h="390043">
                <a:tc>
                  <a:txBody>
                    <a:bodyPr/>
                    <a:lstStyle/>
                    <a:p>
                      <a:r>
                        <a:rPr lang="pl-PL" sz="1000" dirty="0" smtClean="0"/>
                        <a:t>Nr działania </a:t>
                      </a:r>
                      <a:br>
                        <a:rPr lang="pl-PL" sz="1000" dirty="0" smtClean="0"/>
                      </a:br>
                      <a:r>
                        <a:rPr lang="pl-PL" sz="1000" dirty="0" smtClean="0"/>
                        <a:t>i nazwa</a:t>
                      </a:r>
                      <a:endParaRPr lang="pl-PL" sz="1000" dirty="0"/>
                    </a:p>
                  </a:txBody>
                  <a:tcPr/>
                </a:tc>
                <a:tc>
                  <a:txBody>
                    <a:bodyPr/>
                    <a:lstStyle/>
                    <a:p>
                      <a:r>
                        <a:rPr lang="pl-PL" sz="1000" dirty="0" smtClean="0"/>
                        <a:t>Beneficjent</a:t>
                      </a:r>
                      <a:endParaRPr lang="pl-PL"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smtClean="0">
                          <a:ln>
                            <a:noFill/>
                          </a:ln>
                          <a:solidFill>
                            <a:prstClr val="white"/>
                          </a:solidFill>
                          <a:effectLst/>
                          <a:uLnTx/>
                          <a:uFillTx/>
                          <a:latin typeface="+mn-lt"/>
                          <a:ea typeface="+mn-ea"/>
                          <a:cs typeface="+mn-cs"/>
                        </a:rPr>
                        <a:t>Tytuł projektu</a:t>
                      </a:r>
                    </a:p>
                    <a:p>
                      <a:endParaRPr lang="pl-PL" sz="1000" dirty="0"/>
                    </a:p>
                  </a:txBody>
                  <a:tcPr/>
                </a:tc>
                <a:tc>
                  <a:txBody>
                    <a:bodyPr/>
                    <a:lstStyle/>
                    <a:p>
                      <a:r>
                        <a:rPr lang="pl-PL" sz="1000" dirty="0" smtClean="0"/>
                        <a:t>Wartość całkowita</a:t>
                      </a:r>
                      <a:endParaRPr lang="pl-PL" sz="1000" dirty="0"/>
                    </a:p>
                  </a:txBody>
                  <a:tcPr/>
                </a:tc>
                <a:tc>
                  <a:txBody>
                    <a:bodyPr/>
                    <a:lstStyle/>
                    <a:p>
                      <a:r>
                        <a:rPr lang="pl-PL" sz="1000" dirty="0" smtClean="0"/>
                        <a:t>Wartość dofinansowania</a:t>
                      </a:r>
                      <a:endParaRPr lang="pl-PL" sz="1000" dirty="0"/>
                    </a:p>
                  </a:txBody>
                  <a:tcPr/>
                </a:tc>
              </a:tr>
              <a:tr h="3958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prstClr val="black"/>
                          </a:solidFill>
                          <a:effectLst/>
                          <a:uLnTx/>
                          <a:uFillTx/>
                          <a:latin typeface="+mn-lt"/>
                          <a:ea typeface="+mn-ea"/>
                          <a:cs typeface="+mn-cs"/>
                        </a:rPr>
                        <a:t>5.4. Zwiększanie efektywności energetycznej</a:t>
                      </a:r>
                      <a:endParaRPr lang="pl-PL" dirty="0"/>
                    </a:p>
                  </a:txBody>
                  <a:tcPr/>
                </a:tc>
                <a:tc>
                  <a:txBody>
                    <a:bodyPr/>
                    <a:lstStyle/>
                    <a:p>
                      <a:r>
                        <a:rPr lang="pl-PL" sz="1000" dirty="0" smtClean="0"/>
                        <a:t>Dolnośląskie Centrum Rehabilitacji Sp. z o. o.</a:t>
                      </a:r>
                      <a:endParaRPr lang="pl-PL" sz="1000" dirty="0"/>
                    </a:p>
                  </a:txBody>
                  <a:tcPr/>
                </a:tc>
                <a:tc>
                  <a:txBody>
                    <a:bodyPr/>
                    <a:lstStyle/>
                    <a:p>
                      <a:r>
                        <a:rPr lang="pl-PL" sz="1000" dirty="0" smtClean="0"/>
                        <a:t>Remont i termomodernizacja dachu Pawilonu 1 A w Dolnośląskim Centrum Rehabilitacji  Sp. z o. o. w Kamiennej Górze</a:t>
                      </a:r>
                      <a:endParaRPr lang="pl-PL" sz="1000" dirty="0"/>
                    </a:p>
                  </a:txBody>
                  <a:tcPr/>
                </a:tc>
                <a:tc>
                  <a:txBody>
                    <a:bodyPr/>
                    <a:lstStyle/>
                    <a:p>
                      <a:r>
                        <a:rPr lang="pl-PL" sz="1000" dirty="0" smtClean="0"/>
                        <a:t>1 068 301,70</a:t>
                      </a:r>
                      <a:endParaRPr lang="pl-PL" sz="1000" dirty="0"/>
                    </a:p>
                  </a:txBody>
                  <a:tcPr/>
                </a:tc>
                <a:tc>
                  <a:txBody>
                    <a:bodyPr/>
                    <a:lstStyle/>
                    <a:p>
                      <a:r>
                        <a:rPr lang="pl-PL" sz="1000" dirty="0" smtClean="0"/>
                        <a:t>691 829,14</a:t>
                      </a:r>
                      <a:endParaRPr lang="pl-PL" sz="1000" dirty="0"/>
                    </a:p>
                  </a:txBody>
                  <a:tcPr/>
                </a:tc>
              </a:tr>
              <a:tr h="647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prstClr val="black"/>
                          </a:solidFill>
                          <a:effectLst/>
                          <a:uLnTx/>
                          <a:uFillTx/>
                          <a:latin typeface="+mn-lt"/>
                          <a:ea typeface="+mn-ea"/>
                          <a:cs typeface="+mn-cs"/>
                        </a:rPr>
                        <a:t>5.4. Zwiększanie efektywności energetycznej</a:t>
                      </a:r>
                      <a:endParaRPr lang="pl-PL" dirty="0"/>
                    </a:p>
                  </a:txBody>
                  <a:tcPr/>
                </a:tc>
                <a:tc>
                  <a:txBody>
                    <a:bodyPr/>
                    <a:lstStyle/>
                    <a:p>
                      <a:r>
                        <a:rPr lang="pl-PL" sz="1000" dirty="0" smtClean="0"/>
                        <a:t>Samodzielny Publiczny Zakład Opieki Zdrowotnej w Lubawce</a:t>
                      </a:r>
                      <a:endParaRPr lang="pl-PL" sz="1000" dirty="0"/>
                    </a:p>
                  </a:txBody>
                  <a:tcPr/>
                </a:tc>
                <a:tc>
                  <a:txBody>
                    <a:bodyPr/>
                    <a:lstStyle/>
                    <a:p>
                      <a:r>
                        <a:rPr lang="pl-PL" sz="1000" dirty="0" smtClean="0"/>
                        <a:t>Przebudowa, termomodernizacja, budynku Ośrodka Zdrowia w Chełmsku Śląskim przy ul. Lubawskiej nr 26, na działce nr 35, obręb Chełmsko Śląskie</a:t>
                      </a:r>
                      <a:endParaRPr lang="pl-PL" sz="1000" dirty="0"/>
                    </a:p>
                  </a:txBody>
                  <a:tcPr/>
                </a:tc>
                <a:tc>
                  <a:txBody>
                    <a:bodyPr/>
                    <a:lstStyle/>
                    <a:p>
                      <a:r>
                        <a:rPr lang="pl-PL" sz="1000" dirty="0" smtClean="0"/>
                        <a:t>509 997,20</a:t>
                      </a:r>
                      <a:endParaRPr lang="pl-PL" sz="1000" dirty="0"/>
                    </a:p>
                  </a:txBody>
                  <a:tcPr/>
                </a:tc>
                <a:tc>
                  <a:txBody>
                    <a:bodyPr/>
                    <a:lstStyle/>
                    <a:p>
                      <a:r>
                        <a:rPr lang="pl-PL" sz="1000" dirty="0" smtClean="0"/>
                        <a:t>389 155,81</a:t>
                      </a:r>
                      <a:endParaRPr lang="pl-PL" sz="1000" dirty="0"/>
                    </a:p>
                  </a:txBody>
                  <a:tcPr/>
                </a:tc>
              </a:tr>
              <a:tr h="514320">
                <a:tc>
                  <a:txBody>
                    <a:bodyPr/>
                    <a:lstStyle/>
                    <a:p>
                      <a:r>
                        <a:rPr lang="pl-PL" sz="1000" dirty="0" smtClean="0"/>
                        <a:t>7.2. Rozwój infrastruktury placówek edukacyjnych</a:t>
                      </a:r>
                      <a:endParaRPr lang="pl-PL" sz="1000" dirty="0"/>
                    </a:p>
                  </a:txBody>
                  <a:tcPr/>
                </a:tc>
                <a:tc>
                  <a:txBody>
                    <a:bodyPr/>
                    <a:lstStyle/>
                    <a:p>
                      <a:r>
                        <a:rPr lang="pl-PL" sz="1000" dirty="0" smtClean="0"/>
                        <a:t>Gmina Marciszów</a:t>
                      </a:r>
                      <a:endParaRPr lang="pl-PL" sz="1000" dirty="0"/>
                    </a:p>
                  </a:txBody>
                  <a:tcPr/>
                </a:tc>
                <a:tc>
                  <a:txBody>
                    <a:bodyPr/>
                    <a:lstStyle/>
                    <a:p>
                      <a:r>
                        <a:rPr lang="pl-PL" sz="1000" dirty="0" smtClean="0"/>
                        <a:t>Zamiana sposobu użytkowania poddasza budynku administracyjno-usługowego na przedszkole w miejscowości Marciszów ul. Szkolna</a:t>
                      </a:r>
                      <a:endParaRPr lang="pl-PL" sz="1000" dirty="0"/>
                    </a:p>
                  </a:txBody>
                  <a:tcPr/>
                </a:tc>
                <a:tc>
                  <a:txBody>
                    <a:bodyPr/>
                    <a:lstStyle/>
                    <a:p>
                      <a:r>
                        <a:rPr lang="pl-PL" sz="1000" dirty="0" smtClean="0"/>
                        <a:t>536 253,54</a:t>
                      </a:r>
                      <a:endParaRPr lang="pl-PL" sz="1000" dirty="0"/>
                    </a:p>
                  </a:txBody>
                  <a:tcPr/>
                </a:tc>
                <a:tc>
                  <a:txBody>
                    <a:bodyPr/>
                    <a:lstStyle/>
                    <a:p>
                      <a:r>
                        <a:rPr lang="pl-PL" sz="1000" dirty="0" smtClean="0"/>
                        <a:t>323 514,31</a:t>
                      </a:r>
                      <a:endParaRPr lang="pl-PL" sz="1000" dirty="0"/>
                    </a:p>
                  </a:txBody>
                  <a:tcPr/>
                </a:tc>
              </a:tr>
              <a:tr h="605368">
                <a:tc>
                  <a:txBody>
                    <a:bodyPr/>
                    <a:lstStyle/>
                    <a:p>
                      <a:r>
                        <a:rPr lang="pl-PL" sz="1000" dirty="0" smtClean="0"/>
                        <a:t>8.1. Poprawa jakości opieki zdrowotnej</a:t>
                      </a:r>
                      <a:endParaRPr lang="pl-PL" sz="1000" dirty="0"/>
                    </a:p>
                  </a:txBody>
                  <a:tcPr/>
                </a:tc>
                <a:tc>
                  <a:txBody>
                    <a:bodyPr/>
                    <a:lstStyle/>
                    <a:p>
                      <a:r>
                        <a:rPr lang="pl-PL" sz="1000" dirty="0" smtClean="0"/>
                        <a:t>Powiatowe Centrum Zdrowia w Kamiennej Górze Sp. z o.o. </a:t>
                      </a:r>
                      <a:endParaRPr lang="pl-PL" sz="1000" dirty="0"/>
                    </a:p>
                  </a:txBody>
                  <a:tcPr/>
                </a:tc>
                <a:tc>
                  <a:txBody>
                    <a:bodyPr/>
                    <a:lstStyle/>
                    <a:p>
                      <a:r>
                        <a:rPr lang="pl-PL" sz="1000" dirty="0" err="1" smtClean="0"/>
                        <a:t>Teleradiologia</a:t>
                      </a:r>
                      <a:r>
                        <a:rPr lang="pl-PL" sz="1000" dirty="0" smtClean="0"/>
                        <a:t>. Zakup urządzeń teleinformatycznych i wdrożenie technologii komunikacyjnych na potrzeby Powiatowego Centrum Zdrowia w Kamiennej Górze</a:t>
                      </a:r>
                      <a:endParaRPr lang="pl-PL" sz="1000" dirty="0"/>
                    </a:p>
                  </a:txBody>
                  <a:tcPr/>
                </a:tc>
                <a:tc>
                  <a:txBody>
                    <a:bodyPr/>
                    <a:lstStyle/>
                    <a:p>
                      <a:r>
                        <a:rPr lang="pl-PL" sz="1000" dirty="0" smtClean="0"/>
                        <a:t>553 418,88</a:t>
                      </a:r>
                      <a:endParaRPr lang="pl-PL" sz="1000" dirty="0"/>
                    </a:p>
                  </a:txBody>
                  <a:tcPr/>
                </a:tc>
                <a:tc>
                  <a:txBody>
                    <a:bodyPr/>
                    <a:lstStyle/>
                    <a:p>
                      <a:r>
                        <a:rPr lang="pl-PL" sz="1000" dirty="0" smtClean="0"/>
                        <a:t>457 843,44</a:t>
                      </a:r>
                      <a:endParaRPr lang="pl-PL" sz="1000" dirty="0"/>
                    </a:p>
                  </a:txBody>
                  <a:tcPr/>
                </a:tc>
              </a:tr>
              <a:tr h="658335">
                <a:tc>
                  <a:txBody>
                    <a:bodyPr/>
                    <a:lstStyle/>
                    <a:p>
                      <a:r>
                        <a:rPr lang="pl-PL" sz="1000" dirty="0" smtClean="0"/>
                        <a:t>8.1. Poprawa jakości opieki zdrowotnej</a:t>
                      </a:r>
                      <a:endParaRPr lang="pl-PL" sz="1000" dirty="0"/>
                    </a:p>
                  </a:txBody>
                  <a:tcPr/>
                </a:tc>
                <a:tc>
                  <a:txBody>
                    <a:bodyPr/>
                    <a:lstStyle/>
                    <a:p>
                      <a:r>
                        <a:rPr lang="pl-PL" sz="1000" dirty="0" smtClean="0"/>
                        <a:t>Powiatowe Centrum Zdrowia w Kamiennej Górze Sp. z o.o. </a:t>
                      </a:r>
                      <a:endParaRPr lang="pl-PL" sz="1000" dirty="0"/>
                    </a:p>
                  </a:txBody>
                  <a:tcPr/>
                </a:tc>
                <a:tc>
                  <a:txBody>
                    <a:bodyPr/>
                    <a:lstStyle/>
                    <a:p>
                      <a:r>
                        <a:rPr lang="pl-PL" sz="1000" dirty="0" smtClean="0"/>
                        <a:t>Poprawa jakości opieki zdrowotnej poprzez budowę bloku operacyjnego w Powiatowym Centrum Zdrowia w Kamiennej Górze Sp. z o.o. NZOZ Szpital Powiatowy</a:t>
                      </a:r>
                      <a:endParaRPr lang="pl-PL" sz="1000" dirty="0"/>
                    </a:p>
                  </a:txBody>
                  <a:tcPr/>
                </a:tc>
                <a:tc>
                  <a:txBody>
                    <a:bodyPr/>
                    <a:lstStyle/>
                    <a:p>
                      <a:r>
                        <a:rPr lang="pl-PL" sz="1000" dirty="0" smtClean="0"/>
                        <a:t>5 356 837,45</a:t>
                      </a:r>
                      <a:endParaRPr lang="pl-PL" sz="1000" dirty="0"/>
                    </a:p>
                  </a:txBody>
                  <a:tcPr/>
                </a:tc>
                <a:tc>
                  <a:txBody>
                    <a:bodyPr/>
                    <a:lstStyle/>
                    <a:p>
                      <a:r>
                        <a:rPr lang="pl-PL" sz="1000" dirty="0" smtClean="0"/>
                        <a:t>3 522 564,14</a:t>
                      </a:r>
                      <a:endParaRPr lang="pl-PL" sz="1000" dirty="0"/>
                    </a:p>
                  </a:txBody>
                  <a:tcPr/>
                </a:tc>
              </a:tr>
              <a:tr h="637809">
                <a:tc>
                  <a:txBody>
                    <a:bodyPr/>
                    <a:lstStyle/>
                    <a:p>
                      <a:r>
                        <a:rPr lang="pl-PL" sz="1000" dirty="0" smtClean="0"/>
                        <a:t>8.1. Poprawa jakości opieki zdrowotnej</a:t>
                      </a:r>
                      <a:endParaRPr lang="pl-PL" sz="1000" dirty="0"/>
                    </a:p>
                  </a:txBody>
                  <a:tcPr/>
                </a:tc>
                <a:tc>
                  <a:txBody>
                    <a:bodyPr/>
                    <a:lstStyle/>
                    <a:p>
                      <a:r>
                        <a:rPr lang="pl-PL" sz="1000" dirty="0" smtClean="0"/>
                        <a:t>Dolnośląskie Centrum Rehabilitacji Sp. z o.o.</a:t>
                      </a:r>
                      <a:endParaRPr lang="pl-PL" sz="1000" dirty="0"/>
                    </a:p>
                  </a:txBody>
                  <a:tcPr/>
                </a:tc>
                <a:tc>
                  <a:txBody>
                    <a:bodyPr/>
                    <a:lstStyle/>
                    <a:p>
                      <a:r>
                        <a:rPr lang="pl-PL" sz="1000" dirty="0" smtClean="0"/>
                        <a:t>Poprawa jakości opieki zdrowotnej na Dolnym Śląsku poprzez modernizację Bloku Operacyjnego w Dolnośląskim Centrum Rehabilitacji Sp. z o.o. w Kamiennej Górze</a:t>
                      </a:r>
                      <a:endParaRPr lang="pl-PL" sz="1000" dirty="0"/>
                    </a:p>
                  </a:txBody>
                  <a:tcPr/>
                </a:tc>
                <a:tc>
                  <a:txBody>
                    <a:bodyPr/>
                    <a:lstStyle/>
                    <a:p>
                      <a:r>
                        <a:rPr lang="pl-PL" sz="1000" dirty="0" smtClean="0"/>
                        <a:t>6 863 726,85</a:t>
                      </a:r>
                      <a:endParaRPr lang="pl-PL" sz="1000" dirty="0"/>
                    </a:p>
                  </a:txBody>
                  <a:tcPr/>
                </a:tc>
                <a:tc>
                  <a:txBody>
                    <a:bodyPr/>
                    <a:lstStyle/>
                    <a:p>
                      <a:r>
                        <a:rPr lang="pl-PL" sz="1000" dirty="0" smtClean="0"/>
                        <a:t>3 553 711,10</a:t>
                      </a:r>
                      <a:endParaRPr lang="pl-PL" sz="1000" dirty="0"/>
                    </a:p>
                  </a:txBody>
                  <a:tcPr/>
                </a:tc>
              </a:tr>
              <a:tr h="454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dirty="0" smtClean="0"/>
                        <a:t>8.1. Poprawa jakości opieki zdrowotnej</a:t>
                      </a:r>
                    </a:p>
                    <a:p>
                      <a:endParaRPr lang="pl-PL" sz="1000" dirty="0"/>
                    </a:p>
                  </a:txBody>
                  <a:tcPr/>
                </a:tc>
                <a:tc>
                  <a:txBody>
                    <a:bodyPr/>
                    <a:lstStyle/>
                    <a:p>
                      <a:r>
                        <a:rPr lang="pl-PL" sz="1000" dirty="0" smtClean="0"/>
                        <a:t>Gmina Lubawka</a:t>
                      </a:r>
                      <a:endParaRPr lang="pl-PL" sz="1000" dirty="0"/>
                    </a:p>
                  </a:txBody>
                  <a:tcPr/>
                </a:tc>
                <a:tc>
                  <a:txBody>
                    <a:bodyPr/>
                    <a:lstStyle/>
                    <a:p>
                      <a:r>
                        <a:rPr lang="pl-PL" sz="1000" dirty="0" smtClean="0"/>
                        <a:t>Budowa Wiejskiego Ośrodka Zdrowia w Miszkowicach </a:t>
                      </a:r>
                      <a:endParaRPr lang="pl-PL" sz="1000" dirty="0"/>
                    </a:p>
                  </a:txBody>
                  <a:tcPr/>
                </a:tc>
                <a:tc>
                  <a:txBody>
                    <a:bodyPr/>
                    <a:lstStyle/>
                    <a:p>
                      <a:r>
                        <a:rPr lang="pl-PL" sz="1000" dirty="0" smtClean="0"/>
                        <a:t>488 496,36</a:t>
                      </a:r>
                      <a:endParaRPr lang="pl-PL" sz="1000" dirty="0"/>
                    </a:p>
                  </a:txBody>
                  <a:tcPr/>
                </a:tc>
                <a:tc>
                  <a:txBody>
                    <a:bodyPr/>
                    <a:lstStyle/>
                    <a:p>
                      <a:r>
                        <a:rPr lang="pl-PL" sz="1000" dirty="0" smtClean="0"/>
                        <a:t>332 164,77</a:t>
                      </a:r>
                      <a:endParaRPr lang="pl-PL" sz="1000" dirty="0"/>
                    </a:p>
                  </a:txBody>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dirty="0" smtClean="0"/>
                        <a:t>8.1. Poprawa jakości opieki zdrowotnej</a:t>
                      </a:r>
                    </a:p>
                    <a:p>
                      <a:endParaRPr lang="pl-PL" sz="1000" dirty="0"/>
                    </a:p>
                  </a:txBody>
                  <a:tcPr/>
                </a:tc>
                <a:tc>
                  <a:txBody>
                    <a:bodyPr/>
                    <a:lstStyle/>
                    <a:p>
                      <a:r>
                        <a:rPr lang="pl-PL" sz="1000" dirty="0" smtClean="0"/>
                        <a:t>Samodzielny Publiczny Zakład Opieki Zdrowotnej (SP ZOZ) w Lubawce</a:t>
                      </a:r>
                      <a:endParaRPr lang="pl-PL" sz="1000" dirty="0"/>
                    </a:p>
                  </a:txBody>
                  <a:tcPr/>
                </a:tc>
                <a:tc>
                  <a:txBody>
                    <a:bodyPr/>
                    <a:lstStyle/>
                    <a:p>
                      <a:r>
                        <a:rPr lang="pl-PL" sz="1000" dirty="0" smtClean="0"/>
                        <a:t>Poprawa jakości opieki zdrowotnej poprzez zakup nowoczesnej aparatury i sprzętu medycznego wraz z wyposażeniem dla Samodzielnego Publicznego Zakładu Opieki Zdrowotnej (SP ZOZ) w Lubawce</a:t>
                      </a:r>
                      <a:endParaRPr lang="pl-PL" sz="1000" dirty="0"/>
                    </a:p>
                  </a:txBody>
                  <a:tcPr/>
                </a:tc>
                <a:tc>
                  <a:txBody>
                    <a:bodyPr/>
                    <a:lstStyle/>
                    <a:p>
                      <a:r>
                        <a:rPr lang="pl-PL" sz="1000" dirty="0" smtClean="0"/>
                        <a:t>483 118,30</a:t>
                      </a:r>
                      <a:endParaRPr lang="pl-PL" sz="1000" dirty="0"/>
                    </a:p>
                  </a:txBody>
                  <a:tcPr/>
                </a:tc>
                <a:tc>
                  <a:txBody>
                    <a:bodyPr/>
                    <a:lstStyle/>
                    <a:p>
                      <a:r>
                        <a:rPr lang="pl-PL" sz="1000" dirty="0" smtClean="0"/>
                        <a:t>385 054,26</a:t>
                      </a:r>
                      <a:endParaRPr lang="pl-PL" sz="1000" dirty="0"/>
                    </a:p>
                  </a:txBody>
                  <a:tcPr/>
                </a:tc>
              </a:tr>
            </a:tbl>
          </a:graphicData>
        </a:graphic>
      </p:graphicFrame>
    </p:spTree>
    <p:extLst>
      <p:ext uri="{BB962C8B-B14F-4D97-AF65-F5344CB8AC3E}">
        <p14:creationId xmlns:p14="http://schemas.microsoft.com/office/powerpoint/2010/main" val="3254913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0" y="44624"/>
            <a:ext cx="9144000" cy="431800"/>
          </a:xfrm>
          <a:prstGeom prst="rect">
            <a:avLst/>
          </a:prstGeom>
          <a:solidFill>
            <a:srgbClr val="FFC000"/>
          </a:solid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b="1"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DLA Województwa Dolnośląskiego NA LATA 2007-2013</a:t>
            </a:r>
            <a:endParaRPr kumimoji="0" lang="pl-PL" sz="1600" b="1"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sp>
        <p:nvSpPr>
          <p:cNvPr id="3" name="Prostokąt 2"/>
          <p:cNvSpPr/>
          <p:nvPr/>
        </p:nvSpPr>
        <p:spPr>
          <a:xfrm>
            <a:off x="251520" y="548680"/>
            <a:ext cx="8640960" cy="504056"/>
          </a:xfrm>
          <a:prstGeom prst="rect">
            <a:avLst/>
          </a:prstGeom>
          <a:solidFill>
            <a:schemeClr val="bg2">
              <a:lumMod val="2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pl-PL" sz="1600" b="1" dirty="0" smtClean="0">
                <a:solidFill>
                  <a:schemeClr val="bg1"/>
                </a:solidFill>
                <a:latin typeface="Cambria" pitchFamily="18" charset="0"/>
                <a:ea typeface="Times New Roman" pitchFamily="18" charset="0"/>
                <a:cs typeface="Times New Roman" pitchFamily="18" charset="0"/>
              </a:rPr>
              <a:t>Wykaz projektów zrealizowanych i realizowanych na terenie powiatu kamiennogórskiego dofinansowanych w ramach RPO WD na lata 2007-2013 </a:t>
            </a:r>
          </a:p>
        </p:txBody>
      </p:sp>
      <p:graphicFrame>
        <p:nvGraphicFramePr>
          <p:cNvPr id="4" name="Tabela 3"/>
          <p:cNvGraphicFramePr>
            <a:graphicFrameLocks noGrp="1"/>
          </p:cNvGraphicFramePr>
          <p:nvPr>
            <p:extLst>
              <p:ext uri="{D42A27DB-BD31-4B8C-83A1-F6EECF244321}">
                <p14:modId xmlns:p14="http://schemas.microsoft.com/office/powerpoint/2010/main" val="3526526394"/>
              </p:ext>
            </p:extLst>
          </p:nvPr>
        </p:nvGraphicFramePr>
        <p:xfrm>
          <a:off x="251520" y="1196752"/>
          <a:ext cx="8712968" cy="4949512"/>
        </p:xfrm>
        <a:graphic>
          <a:graphicData uri="http://schemas.openxmlformats.org/drawingml/2006/table">
            <a:tbl>
              <a:tblPr firstRow="1" bandRow="1">
                <a:tableStyleId>{5C22544A-7EE6-4342-B048-85BDC9FD1C3A}</a:tableStyleId>
              </a:tblPr>
              <a:tblGrid>
                <a:gridCol w="2088232"/>
                <a:gridCol w="1440160"/>
                <a:gridCol w="2928904"/>
                <a:gridCol w="1032801"/>
                <a:gridCol w="1222871"/>
              </a:tblGrid>
              <a:tr h="390043">
                <a:tc>
                  <a:txBody>
                    <a:bodyPr/>
                    <a:lstStyle/>
                    <a:p>
                      <a:r>
                        <a:rPr lang="pl-PL" sz="1000" dirty="0" smtClean="0"/>
                        <a:t>Nr działania </a:t>
                      </a:r>
                      <a:br>
                        <a:rPr lang="pl-PL" sz="1000" dirty="0" smtClean="0"/>
                      </a:br>
                      <a:r>
                        <a:rPr lang="pl-PL" sz="1000" dirty="0" smtClean="0"/>
                        <a:t>i nazwa</a:t>
                      </a:r>
                      <a:endParaRPr lang="pl-PL" sz="1000" dirty="0"/>
                    </a:p>
                  </a:txBody>
                  <a:tcPr/>
                </a:tc>
                <a:tc>
                  <a:txBody>
                    <a:bodyPr/>
                    <a:lstStyle/>
                    <a:p>
                      <a:r>
                        <a:rPr lang="pl-PL" sz="1000" dirty="0" smtClean="0"/>
                        <a:t>Beneficjent</a:t>
                      </a:r>
                      <a:endParaRPr lang="pl-PL"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smtClean="0">
                          <a:ln>
                            <a:noFill/>
                          </a:ln>
                          <a:solidFill>
                            <a:prstClr val="white"/>
                          </a:solidFill>
                          <a:effectLst/>
                          <a:uLnTx/>
                          <a:uFillTx/>
                          <a:latin typeface="+mn-lt"/>
                          <a:ea typeface="+mn-ea"/>
                          <a:cs typeface="+mn-cs"/>
                        </a:rPr>
                        <a:t>Tytuł projektu</a:t>
                      </a:r>
                    </a:p>
                    <a:p>
                      <a:endParaRPr lang="pl-PL" sz="1000" dirty="0"/>
                    </a:p>
                  </a:txBody>
                  <a:tcPr/>
                </a:tc>
                <a:tc>
                  <a:txBody>
                    <a:bodyPr/>
                    <a:lstStyle/>
                    <a:p>
                      <a:r>
                        <a:rPr lang="pl-PL" sz="1000" dirty="0" smtClean="0"/>
                        <a:t>Wartość całkowita</a:t>
                      </a:r>
                      <a:endParaRPr lang="pl-PL" sz="1000" dirty="0"/>
                    </a:p>
                  </a:txBody>
                  <a:tcPr/>
                </a:tc>
                <a:tc>
                  <a:txBody>
                    <a:bodyPr/>
                    <a:lstStyle/>
                    <a:p>
                      <a:r>
                        <a:rPr lang="pl-PL" sz="1000" dirty="0" smtClean="0"/>
                        <a:t>Wartość dofinansowania</a:t>
                      </a:r>
                      <a:endParaRPr lang="pl-PL" sz="1000" dirty="0"/>
                    </a:p>
                  </a:txBody>
                  <a:tcPr/>
                </a:tc>
              </a:tr>
              <a:tr h="3958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prstClr val="black"/>
                          </a:solidFill>
                          <a:effectLst/>
                          <a:uLnTx/>
                          <a:uFillTx/>
                          <a:latin typeface="+mn-lt"/>
                          <a:ea typeface="+mn-ea"/>
                          <a:cs typeface="+mn-cs"/>
                        </a:rPr>
                        <a:t>9.1. Odnowa zdegradowanych obszarów miejskich w miastach powyżej 10 tysięcy mieszkańców</a:t>
                      </a:r>
                      <a:endParaRPr lang="pl-PL" dirty="0"/>
                    </a:p>
                  </a:txBody>
                  <a:tcPr/>
                </a:tc>
                <a:tc>
                  <a:txBody>
                    <a:bodyPr/>
                    <a:lstStyle/>
                    <a:p>
                      <a:r>
                        <a:rPr lang="pl-PL" sz="1000" dirty="0" smtClean="0"/>
                        <a:t>Gmina Miejska Kamienna Góra</a:t>
                      </a:r>
                      <a:endParaRPr lang="pl-PL" sz="1000" dirty="0"/>
                    </a:p>
                  </a:txBody>
                  <a:tcPr/>
                </a:tc>
                <a:tc>
                  <a:txBody>
                    <a:bodyPr/>
                    <a:lstStyle/>
                    <a:p>
                      <a:r>
                        <a:rPr lang="pl-PL" sz="1000" dirty="0" smtClean="0"/>
                        <a:t>Przebudowa i dostosowanie do potrzeb osób niepełnosprawnych neorenesansowego budynku Ratusza Miejskiego w Kamiennej Górze</a:t>
                      </a:r>
                      <a:endParaRPr lang="pl-PL" sz="1000" dirty="0"/>
                    </a:p>
                  </a:txBody>
                  <a:tcPr/>
                </a:tc>
                <a:tc>
                  <a:txBody>
                    <a:bodyPr/>
                    <a:lstStyle/>
                    <a:p>
                      <a:r>
                        <a:rPr lang="pl-PL" sz="1000" dirty="0" smtClean="0"/>
                        <a:t>896 366,29</a:t>
                      </a:r>
                      <a:endParaRPr lang="pl-PL" sz="1000" dirty="0"/>
                    </a:p>
                  </a:txBody>
                  <a:tcPr/>
                </a:tc>
                <a:tc>
                  <a:txBody>
                    <a:bodyPr/>
                    <a:lstStyle/>
                    <a:p>
                      <a:r>
                        <a:rPr lang="pl-PL" sz="1000" dirty="0" smtClean="0"/>
                        <a:t>598 162,18</a:t>
                      </a:r>
                      <a:endParaRPr lang="pl-PL" sz="1000" dirty="0"/>
                    </a:p>
                  </a:txBody>
                  <a:tcPr/>
                </a:tc>
              </a:tr>
              <a:tr h="647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prstClr val="black"/>
                          </a:solidFill>
                          <a:effectLst/>
                          <a:uLnTx/>
                          <a:uFillTx/>
                          <a:latin typeface="+mn-lt"/>
                          <a:ea typeface="+mn-ea"/>
                          <a:cs typeface="+mn-cs"/>
                        </a:rPr>
                        <a:t>9.1. Odnowa zdegradowanych obszarów miejskich w miastach powyżej 10 tysięcy mieszkańców</a:t>
                      </a:r>
                      <a:endParaRPr lang="pl-PL" dirty="0"/>
                    </a:p>
                  </a:txBody>
                  <a:tcPr/>
                </a:tc>
                <a:tc>
                  <a:txBody>
                    <a:bodyPr/>
                    <a:lstStyle/>
                    <a:p>
                      <a:r>
                        <a:rPr lang="pl-PL" sz="1000" dirty="0" smtClean="0"/>
                        <a:t>Gmina Miejska Kamienna Góra</a:t>
                      </a:r>
                      <a:endParaRPr lang="pl-PL" sz="1000" dirty="0"/>
                    </a:p>
                  </a:txBody>
                  <a:tcPr/>
                </a:tc>
                <a:tc>
                  <a:txBody>
                    <a:bodyPr/>
                    <a:lstStyle/>
                    <a:p>
                      <a:r>
                        <a:rPr lang="pl-PL" sz="1000" dirty="0" smtClean="0"/>
                        <a:t>Kształtowanie zieleni parkowej w obszarze Starego Miasta w celu wyeksponowania walorów flory Sudetów Środkowych – Przebudowa parku miejskiego przy ul. Ogrodowej w Kamiennej Górze</a:t>
                      </a:r>
                      <a:endParaRPr lang="pl-PL" sz="1000" dirty="0"/>
                    </a:p>
                  </a:txBody>
                  <a:tcPr/>
                </a:tc>
                <a:tc>
                  <a:txBody>
                    <a:bodyPr/>
                    <a:lstStyle/>
                    <a:p>
                      <a:r>
                        <a:rPr lang="pl-PL" sz="1000" dirty="0" smtClean="0"/>
                        <a:t>768 461,80</a:t>
                      </a:r>
                      <a:endParaRPr lang="pl-PL" sz="1000" dirty="0"/>
                    </a:p>
                  </a:txBody>
                  <a:tcPr/>
                </a:tc>
                <a:tc>
                  <a:txBody>
                    <a:bodyPr/>
                    <a:lstStyle/>
                    <a:p>
                      <a:r>
                        <a:rPr lang="pl-PL" sz="1000" dirty="0" smtClean="0"/>
                        <a:t>531 131,58</a:t>
                      </a:r>
                      <a:endParaRPr lang="pl-PL" sz="1000" dirty="0"/>
                    </a:p>
                  </a:txBody>
                  <a:tcPr/>
                </a:tc>
              </a:tr>
              <a:tr h="514320">
                <a:tc>
                  <a:txBody>
                    <a:bodyPr/>
                    <a:lstStyle/>
                    <a:p>
                      <a:r>
                        <a:rPr lang="pl-PL" sz="1000" dirty="0" smtClean="0"/>
                        <a:t>9.1. Odnowa zdegradowanych obszarów miejskich w miastach powyżej 10 tysięcy mieszkańców</a:t>
                      </a:r>
                      <a:endParaRPr lang="pl-PL" sz="1000" dirty="0"/>
                    </a:p>
                  </a:txBody>
                  <a:tcPr/>
                </a:tc>
                <a:tc>
                  <a:txBody>
                    <a:bodyPr/>
                    <a:lstStyle/>
                    <a:p>
                      <a:r>
                        <a:rPr lang="pl-PL" sz="1000" dirty="0" smtClean="0"/>
                        <a:t>Gmina Miejska Kamienna Góra</a:t>
                      </a:r>
                      <a:endParaRPr lang="pl-PL" sz="1000" dirty="0"/>
                    </a:p>
                  </a:txBody>
                  <a:tcPr/>
                </a:tc>
                <a:tc>
                  <a:txBody>
                    <a:bodyPr/>
                    <a:lstStyle/>
                    <a:p>
                      <a:r>
                        <a:rPr lang="pl-PL" sz="1000" dirty="0" smtClean="0"/>
                        <a:t>Budowa układu komunikacyjnego Starego Miasta w Kamiennej Górze - etap II</a:t>
                      </a:r>
                      <a:endParaRPr lang="pl-PL" sz="1000" dirty="0"/>
                    </a:p>
                  </a:txBody>
                  <a:tcPr/>
                </a:tc>
                <a:tc>
                  <a:txBody>
                    <a:bodyPr/>
                    <a:lstStyle/>
                    <a:p>
                      <a:r>
                        <a:rPr lang="pl-PL" sz="1000" dirty="0" smtClean="0"/>
                        <a:t>5 866 752,63</a:t>
                      </a:r>
                      <a:endParaRPr lang="pl-PL" sz="1000" dirty="0"/>
                    </a:p>
                  </a:txBody>
                  <a:tcPr/>
                </a:tc>
                <a:tc>
                  <a:txBody>
                    <a:bodyPr/>
                    <a:lstStyle/>
                    <a:p>
                      <a:r>
                        <a:rPr lang="pl-PL" sz="1000" dirty="0" smtClean="0"/>
                        <a:t>3 375 534,69</a:t>
                      </a:r>
                      <a:endParaRPr lang="pl-PL" sz="1000" dirty="0"/>
                    </a:p>
                  </a:txBody>
                  <a:tcPr/>
                </a:tc>
              </a:tr>
              <a:tr h="605368">
                <a:tc>
                  <a:txBody>
                    <a:bodyPr/>
                    <a:lstStyle/>
                    <a:p>
                      <a:r>
                        <a:rPr lang="pl-PL" sz="1000" dirty="0" smtClean="0"/>
                        <a:t>9.1. Odnowa zdegradowanych obszarów miejskich w miastach powyżej 10 tysięcy mieszkańców</a:t>
                      </a:r>
                      <a:endParaRPr lang="pl-PL" sz="1000" dirty="0"/>
                    </a:p>
                  </a:txBody>
                  <a:tcPr/>
                </a:tc>
                <a:tc>
                  <a:txBody>
                    <a:bodyPr/>
                    <a:lstStyle/>
                    <a:p>
                      <a:r>
                        <a:rPr lang="pl-PL" sz="1000" dirty="0" smtClean="0"/>
                        <a:t>Gmina Miejska Kamienna Góra</a:t>
                      </a:r>
                      <a:endParaRPr lang="pl-PL" sz="1000" dirty="0"/>
                    </a:p>
                  </a:txBody>
                  <a:tcPr/>
                </a:tc>
                <a:tc>
                  <a:txBody>
                    <a:bodyPr/>
                    <a:lstStyle/>
                    <a:p>
                      <a:r>
                        <a:rPr lang="pl-PL" sz="1000" dirty="0" smtClean="0"/>
                        <a:t>Przebudowa Boiska sportowego przy Szkole Podstawowej nr 1 w Kamiennej Górze</a:t>
                      </a:r>
                      <a:endParaRPr lang="pl-PL" sz="1000" dirty="0"/>
                    </a:p>
                  </a:txBody>
                  <a:tcPr/>
                </a:tc>
                <a:tc>
                  <a:txBody>
                    <a:bodyPr/>
                    <a:lstStyle/>
                    <a:p>
                      <a:r>
                        <a:rPr lang="pl-PL" sz="1000" dirty="0" smtClean="0"/>
                        <a:t>1 566 592,00</a:t>
                      </a:r>
                      <a:endParaRPr lang="pl-PL" sz="1000" dirty="0"/>
                    </a:p>
                  </a:txBody>
                  <a:tcPr/>
                </a:tc>
                <a:tc>
                  <a:txBody>
                    <a:bodyPr/>
                    <a:lstStyle/>
                    <a:p>
                      <a:r>
                        <a:rPr lang="pl-PL" sz="1000" dirty="0" smtClean="0"/>
                        <a:t>1 059 287,53</a:t>
                      </a:r>
                      <a:endParaRPr lang="pl-PL" sz="1000" dirty="0"/>
                    </a:p>
                  </a:txBody>
                  <a:tcPr/>
                </a:tc>
              </a:tr>
              <a:tr h="658335">
                <a:tc>
                  <a:txBody>
                    <a:bodyPr/>
                    <a:lstStyle/>
                    <a:p>
                      <a:r>
                        <a:rPr lang="pl-PL" sz="1000" dirty="0" smtClean="0"/>
                        <a:t>9.1. Odnowa zdegradowanych obszarów miejskich w miastach powyżej 10 tysięcy mieszkańców</a:t>
                      </a:r>
                      <a:endParaRPr lang="pl-PL" sz="1000" dirty="0"/>
                    </a:p>
                  </a:txBody>
                  <a:tcPr/>
                </a:tc>
                <a:tc>
                  <a:txBody>
                    <a:bodyPr/>
                    <a:lstStyle/>
                    <a:p>
                      <a:r>
                        <a:rPr lang="pl-PL" sz="1000" dirty="0" smtClean="0"/>
                        <a:t>Gmina Miejska Kamienna Góra</a:t>
                      </a:r>
                      <a:endParaRPr lang="pl-PL" sz="1000" dirty="0"/>
                    </a:p>
                  </a:txBody>
                  <a:tcPr/>
                </a:tc>
                <a:tc>
                  <a:txBody>
                    <a:bodyPr/>
                    <a:lstStyle/>
                    <a:p>
                      <a:r>
                        <a:rPr lang="pl-PL" sz="1000" dirty="0" smtClean="0"/>
                        <a:t>Budowa Trasy Turystycznej na Górze Parkowej- Zagospodarowanie Góry Parkowej na cele turystyczne</a:t>
                      </a:r>
                      <a:endParaRPr lang="pl-PL" sz="1000" dirty="0"/>
                    </a:p>
                  </a:txBody>
                  <a:tcPr/>
                </a:tc>
                <a:tc>
                  <a:txBody>
                    <a:bodyPr/>
                    <a:lstStyle/>
                    <a:p>
                      <a:r>
                        <a:rPr lang="pl-PL" sz="1000" dirty="0" smtClean="0"/>
                        <a:t>2 035 779,77</a:t>
                      </a:r>
                      <a:endParaRPr lang="pl-PL" sz="1000" dirty="0"/>
                    </a:p>
                  </a:txBody>
                  <a:tcPr/>
                </a:tc>
                <a:tc>
                  <a:txBody>
                    <a:bodyPr/>
                    <a:lstStyle/>
                    <a:p>
                      <a:r>
                        <a:rPr lang="pl-PL" sz="1000" dirty="0" smtClean="0"/>
                        <a:t>1 413 629,48</a:t>
                      </a:r>
                      <a:endParaRPr lang="pl-PL" sz="1000" dirty="0"/>
                    </a:p>
                  </a:txBody>
                  <a:tcPr/>
                </a:tc>
              </a:tr>
              <a:tr h="637809">
                <a:tc>
                  <a:txBody>
                    <a:bodyPr/>
                    <a:lstStyle/>
                    <a:p>
                      <a:r>
                        <a:rPr lang="pl-PL" sz="1000" dirty="0" smtClean="0"/>
                        <a:t>9.1. Odnowa zdegradowanych obszarów miejskich w miastach powyżej 10 tysięcy mieszkańców</a:t>
                      </a:r>
                      <a:endParaRPr lang="pl-PL" sz="1000" dirty="0"/>
                    </a:p>
                  </a:txBody>
                  <a:tcPr/>
                </a:tc>
                <a:tc>
                  <a:txBody>
                    <a:bodyPr/>
                    <a:lstStyle/>
                    <a:p>
                      <a:r>
                        <a:rPr lang="pl-PL" sz="1000" dirty="0" smtClean="0"/>
                        <a:t>Gmina Miejska Kamienna Góra</a:t>
                      </a:r>
                      <a:endParaRPr lang="pl-PL" sz="1000" dirty="0"/>
                    </a:p>
                  </a:txBody>
                  <a:tcPr/>
                </a:tc>
                <a:tc>
                  <a:txBody>
                    <a:bodyPr/>
                    <a:lstStyle/>
                    <a:p>
                      <a:r>
                        <a:rPr lang="pl-PL" sz="1000" dirty="0" smtClean="0"/>
                        <a:t>Budowa Podziemnej Trasy Turystycznej - Zagospodarowanie kamiennogórskich podziemi na cele turystyczne</a:t>
                      </a:r>
                      <a:endParaRPr lang="pl-PL" sz="1000" dirty="0"/>
                    </a:p>
                  </a:txBody>
                  <a:tcPr/>
                </a:tc>
                <a:tc>
                  <a:txBody>
                    <a:bodyPr/>
                    <a:lstStyle/>
                    <a:p>
                      <a:r>
                        <a:rPr lang="pl-PL" sz="1000" dirty="0" smtClean="0"/>
                        <a:t>3 415 585,22</a:t>
                      </a:r>
                      <a:endParaRPr lang="pl-PL" sz="1000" dirty="0"/>
                    </a:p>
                  </a:txBody>
                  <a:tcPr/>
                </a:tc>
                <a:tc>
                  <a:txBody>
                    <a:bodyPr/>
                    <a:lstStyle/>
                    <a:p>
                      <a:r>
                        <a:rPr lang="pl-PL" sz="1000" dirty="0" smtClean="0"/>
                        <a:t>2 381 175,44</a:t>
                      </a:r>
                      <a:endParaRPr lang="pl-PL" sz="1000" dirty="0"/>
                    </a:p>
                  </a:txBody>
                  <a:tcPr/>
                </a:tc>
              </a:tr>
              <a:tr h="454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dirty="0" smtClean="0"/>
                        <a:t>9.2. Wsparcie dla przedsięwzięć w zakresie mieszkalnictwa w miastach poniżej 10 tysięcy mieszkańców</a:t>
                      </a:r>
                      <a:endParaRPr lang="pl-PL" sz="1000" dirty="0"/>
                    </a:p>
                  </a:txBody>
                  <a:tcPr/>
                </a:tc>
                <a:tc>
                  <a:txBody>
                    <a:bodyPr/>
                    <a:lstStyle/>
                    <a:p>
                      <a:r>
                        <a:rPr lang="pl-PL" sz="1000" dirty="0" smtClean="0"/>
                        <a:t>Gmina Lubawka</a:t>
                      </a:r>
                      <a:endParaRPr lang="pl-PL" sz="1000" dirty="0"/>
                    </a:p>
                  </a:txBody>
                  <a:tcPr/>
                </a:tc>
                <a:tc>
                  <a:txBody>
                    <a:bodyPr/>
                    <a:lstStyle/>
                    <a:p>
                      <a:r>
                        <a:rPr lang="pl-PL" sz="1000" dirty="0" smtClean="0"/>
                        <a:t>Rewitalizacji budynków w centrum miasta Lubawka</a:t>
                      </a:r>
                      <a:endParaRPr lang="pl-PL" sz="1000" dirty="0"/>
                    </a:p>
                  </a:txBody>
                  <a:tcPr/>
                </a:tc>
                <a:tc>
                  <a:txBody>
                    <a:bodyPr/>
                    <a:lstStyle/>
                    <a:p>
                      <a:r>
                        <a:rPr lang="pl-PL" sz="1000" dirty="0" smtClean="0"/>
                        <a:t>959 942,26</a:t>
                      </a:r>
                      <a:endParaRPr lang="pl-PL" sz="1000" dirty="0"/>
                    </a:p>
                  </a:txBody>
                  <a:tcPr/>
                </a:tc>
                <a:tc>
                  <a:txBody>
                    <a:bodyPr/>
                    <a:lstStyle/>
                    <a:p>
                      <a:r>
                        <a:rPr lang="pl-PL" sz="1000" dirty="0" smtClean="0"/>
                        <a:t>634 708,03</a:t>
                      </a:r>
                      <a:endParaRPr lang="pl-PL" sz="1000" dirty="0"/>
                    </a:p>
                  </a:txBody>
                  <a:tcPr/>
                </a:tc>
              </a:tr>
            </a:tbl>
          </a:graphicData>
        </a:graphic>
      </p:graphicFrame>
    </p:spTree>
    <p:extLst>
      <p:ext uri="{BB962C8B-B14F-4D97-AF65-F5344CB8AC3E}">
        <p14:creationId xmlns:p14="http://schemas.microsoft.com/office/powerpoint/2010/main" val="3577666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0" y="44624"/>
            <a:ext cx="9144000" cy="431800"/>
          </a:xfrm>
          <a:prstGeom prst="rect">
            <a:avLst/>
          </a:prstGeom>
          <a:solidFill>
            <a:srgbClr val="FFC000"/>
          </a:solid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b="1"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DLA Województwa Dolnośląskiego NA LATA 2007-2013</a:t>
            </a:r>
            <a:endParaRPr kumimoji="0" lang="pl-PL" sz="1600" b="1"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sp>
        <p:nvSpPr>
          <p:cNvPr id="3" name="Prostokąt 2"/>
          <p:cNvSpPr/>
          <p:nvPr/>
        </p:nvSpPr>
        <p:spPr>
          <a:xfrm>
            <a:off x="251520" y="548680"/>
            <a:ext cx="8640960" cy="504056"/>
          </a:xfrm>
          <a:prstGeom prst="rect">
            <a:avLst/>
          </a:prstGeom>
          <a:solidFill>
            <a:schemeClr val="bg2">
              <a:lumMod val="2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pl-PL" sz="1600" b="1" dirty="0" smtClean="0">
                <a:solidFill>
                  <a:schemeClr val="bg1"/>
                </a:solidFill>
                <a:latin typeface="Cambria" pitchFamily="18" charset="0"/>
                <a:ea typeface="Times New Roman" pitchFamily="18" charset="0"/>
                <a:cs typeface="Times New Roman" pitchFamily="18" charset="0"/>
              </a:rPr>
              <a:t>Wykaz projektów zrealizowanych i realizowanych na terenie powiatu kamiennogórskiego dofinansowanych w ramach RPO WD na lata 2007-2013 </a:t>
            </a:r>
          </a:p>
        </p:txBody>
      </p:sp>
      <p:graphicFrame>
        <p:nvGraphicFramePr>
          <p:cNvPr id="4" name="Tabela 3"/>
          <p:cNvGraphicFramePr>
            <a:graphicFrameLocks noGrp="1"/>
          </p:cNvGraphicFramePr>
          <p:nvPr>
            <p:extLst>
              <p:ext uri="{D42A27DB-BD31-4B8C-83A1-F6EECF244321}">
                <p14:modId xmlns:p14="http://schemas.microsoft.com/office/powerpoint/2010/main" val="1457593025"/>
              </p:ext>
            </p:extLst>
          </p:nvPr>
        </p:nvGraphicFramePr>
        <p:xfrm>
          <a:off x="400992" y="1196752"/>
          <a:ext cx="8491488" cy="4944612"/>
        </p:xfrm>
        <a:graphic>
          <a:graphicData uri="http://schemas.openxmlformats.org/drawingml/2006/table">
            <a:tbl>
              <a:tblPr>
                <a:tableStyleId>{16D9F66E-5EB9-4882-86FB-DCBF35E3C3E4}</a:tableStyleId>
              </a:tblPr>
              <a:tblGrid>
                <a:gridCol w="8491488"/>
              </a:tblGrid>
              <a:tr h="4944612">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200" b="1" kern="1200" dirty="0" smtClean="0">
                          <a:solidFill>
                            <a:schemeClr val="dk1"/>
                          </a:solidFill>
                          <a:latin typeface="Calibri" panose="020F0502020204030204" pitchFamily="34" charset="0"/>
                          <a:ea typeface="+mn-ea"/>
                          <a:cs typeface="+mn-cs"/>
                        </a:rPr>
                        <a:t>Projekty </a:t>
                      </a:r>
                      <a:r>
                        <a:rPr lang="pl-PL" sz="1200" b="1" kern="1200" dirty="0" smtClean="0">
                          <a:solidFill>
                            <a:schemeClr val="dk1"/>
                          </a:solidFill>
                          <a:latin typeface="Calibri" panose="020F0502020204030204" pitchFamily="34" charset="0"/>
                          <a:ea typeface="+mn-ea"/>
                          <a:cs typeface="+mn-cs"/>
                        </a:rPr>
                        <a:t>niezakończone/ nierozliczone: </a:t>
                      </a:r>
                      <a:endParaRPr lang="pl-PL" sz="1200" b="1" kern="1200" dirty="0" smtClean="0">
                        <a:solidFill>
                          <a:schemeClr val="dk1"/>
                        </a:solidFill>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600" kern="1200" dirty="0" smtClean="0">
                        <a:solidFill>
                          <a:schemeClr val="dk1"/>
                        </a:solidFill>
                        <a:latin typeface="Calibri" panose="020F0502020204030204" pitchFamily="34" charset="0"/>
                        <a:ea typeface="+mn-ea"/>
                        <a:cs typeface="+mn-cs"/>
                      </a:endParaRPr>
                    </a:p>
                  </a:txBody>
                  <a:tcPr marL="72000" marR="72000" marT="36000" marB="36000">
                    <a:solidFill>
                      <a:schemeClr val="accent3">
                        <a:lumMod val="20000"/>
                        <a:lumOff val="80000"/>
                      </a:schemeClr>
                    </a:solidFill>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529264488"/>
              </p:ext>
            </p:extLst>
          </p:nvPr>
        </p:nvGraphicFramePr>
        <p:xfrm>
          <a:off x="251520" y="1556792"/>
          <a:ext cx="8712968" cy="4897708"/>
        </p:xfrm>
        <a:graphic>
          <a:graphicData uri="http://schemas.openxmlformats.org/drawingml/2006/table">
            <a:tbl>
              <a:tblPr firstRow="1" bandRow="1">
                <a:tableStyleId>{5C22544A-7EE6-4342-B048-85BDC9FD1C3A}</a:tableStyleId>
              </a:tblPr>
              <a:tblGrid>
                <a:gridCol w="1656184"/>
                <a:gridCol w="1584176"/>
                <a:gridCol w="3168352"/>
                <a:gridCol w="1081385"/>
                <a:gridCol w="1222871"/>
              </a:tblGrid>
              <a:tr h="420354">
                <a:tc>
                  <a:txBody>
                    <a:bodyPr/>
                    <a:lstStyle/>
                    <a:p>
                      <a:r>
                        <a:rPr lang="pl-PL" sz="1000" dirty="0" smtClean="0"/>
                        <a:t>Nr działania </a:t>
                      </a:r>
                      <a:br>
                        <a:rPr lang="pl-PL" sz="1000" dirty="0" smtClean="0"/>
                      </a:br>
                      <a:r>
                        <a:rPr lang="pl-PL" sz="1000" dirty="0" smtClean="0"/>
                        <a:t>i nazwa</a:t>
                      </a:r>
                      <a:endParaRPr lang="pl-PL" sz="1000" dirty="0"/>
                    </a:p>
                  </a:txBody>
                  <a:tcPr/>
                </a:tc>
                <a:tc>
                  <a:txBody>
                    <a:bodyPr/>
                    <a:lstStyle/>
                    <a:p>
                      <a:r>
                        <a:rPr lang="pl-PL" sz="1000" dirty="0" smtClean="0"/>
                        <a:t>Beneficjent</a:t>
                      </a:r>
                      <a:endParaRPr lang="pl-PL"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smtClean="0">
                          <a:ln>
                            <a:noFill/>
                          </a:ln>
                          <a:solidFill>
                            <a:prstClr val="white"/>
                          </a:solidFill>
                          <a:effectLst/>
                          <a:uLnTx/>
                          <a:uFillTx/>
                          <a:latin typeface="+mn-lt"/>
                          <a:ea typeface="+mn-ea"/>
                          <a:cs typeface="+mn-cs"/>
                        </a:rPr>
                        <a:t>Tytuł projektu</a:t>
                      </a:r>
                    </a:p>
                    <a:p>
                      <a:endParaRPr lang="pl-PL" sz="1000" dirty="0"/>
                    </a:p>
                  </a:txBody>
                  <a:tcPr/>
                </a:tc>
                <a:tc>
                  <a:txBody>
                    <a:bodyPr/>
                    <a:lstStyle/>
                    <a:p>
                      <a:r>
                        <a:rPr lang="pl-PL" sz="1000" dirty="0" smtClean="0"/>
                        <a:t>Wartość całkowita</a:t>
                      </a:r>
                      <a:endParaRPr lang="pl-PL" sz="1000" dirty="0"/>
                    </a:p>
                  </a:txBody>
                  <a:tcPr/>
                </a:tc>
                <a:tc>
                  <a:txBody>
                    <a:bodyPr/>
                    <a:lstStyle/>
                    <a:p>
                      <a:r>
                        <a:rPr lang="pl-PL" sz="1000" dirty="0" smtClean="0"/>
                        <a:t>Wartość dofinansowania</a:t>
                      </a:r>
                      <a:endParaRPr lang="pl-PL" sz="1000" dirty="0"/>
                    </a:p>
                  </a:txBody>
                  <a:tcPr/>
                </a:tc>
              </a:tr>
              <a:tr h="582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prstClr val="black"/>
                          </a:solidFill>
                          <a:effectLst/>
                          <a:uLnTx/>
                          <a:uFillTx/>
                          <a:latin typeface="+mn-lt"/>
                          <a:ea typeface="+mn-ea"/>
                          <a:cs typeface="+mn-cs"/>
                        </a:rPr>
                        <a:t>1.1. Inwestycje dla przedsiębiorstw</a:t>
                      </a:r>
                      <a:endParaRPr lang="pl-PL" dirty="0"/>
                    </a:p>
                  </a:txBody>
                  <a:tcPr/>
                </a:tc>
                <a:tc>
                  <a:txBody>
                    <a:bodyPr/>
                    <a:lstStyle/>
                    <a:p>
                      <a:r>
                        <a:rPr lang="pl-PL" sz="1000" dirty="0" smtClean="0"/>
                        <a:t>Firma Gastronomiczno-Handlowa Sławomir </a:t>
                      </a:r>
                      <a:r>
                        <a:rPr lang="pl-PL" sz="1000" dirty="0" err="1" smtClean="0"/>
                        <a:t>Skoneczny</a:t>
                      </a:r>
                      <a:endParaRPr lang="pl-PL"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dirty="0" smtClean="0"/>
                        <a:t>Przebudowa obiektów w celu prowadzenia gospody z pokojami gościnnymi w Kamiennej Górze </a:t>
                      </a:r>
                    </a:p>
                    <a:p>
                      <a:pPr marL="0" marR="0" indent="0" algn="l" defTabSz="914400" rtl="0" eaLnBrk="1" fontAlgn="auto" latinLnBrk="0" hangingPunct="1">
                        <a:lnSpc>
                          <a:spcPct val="100000"/>
                        </a:lnSpc>
                        <a:spcBef>
                          <a:spcPts val="0"/>
                        </a:spcBef>
                        <a:spcAft>
                          <a:spcPts val="0"/>
                        </a:spcAft>
                        <a:buClrTx/>
                        <a:buSzTx/>
                        <a:buFontTx/>
                        <a:buNone/>
                        <a:tabLst/>
                        <a:defRPr/>
                      </a:pPr>
                      <a:r>
                        <a:rPr lang="pl-PL" sz="1000" i="1" dirty="0" smtClean="0"/>
                        <a:t>- </a:t>
                      </a:r>
                      <a:r>
                        <a:rPr lang="pl-PL" sz="1000" i="1" baseline="0" dirty="0" smtClean="0"/>
                        <a:t> projekt </a:t>
                      </a:r>
                      <a:r>
                        <a:rPr lang="pl-PL" sz="1000" i="1" dirty="0" smtClean="0"/>
                        <a:t>zakończony rzeczowo, do rozliczenia</a:t>
                      </a:r>
                      <a:endParaRPr lang="pl-PL" sz="1000" i="1" dirty="0"/>
                    </a:p>
                  </a:txBody>
                  <a:tcPr/>
                </a:tc>
                <a:tc>
                  <a:txBody>
                    <a:bodyPr/>
                    <a:lstStyle/>
                    <a:p>
                      <a:r>
                        <a:rPr lang="pl-PL" sz="1000" dirty="0" smtClean="0"/>
                        <a:t>1 548 471,10</a:t>
                      </a:r>
                      <a:endParaRPr lang="pl-PL" sz="1000" dirty="0"/>
                    </a:p>
                  </a:txBody>
                  <a:tcPr/>
                </a:tc>
                <a:tc>
                  <a:txBody>
                    <a:bodyPr/>
                    <a:lstStyle/>
                    <a:p>
                      <a:r>
                        <a:rPr lang="pl-PL" sz="1000" dirty="0" smtClean="0"/>
                        <a:t>471 701,18 </a:t>
                      </a:r>
                    </a:p>
                  </a:txBody>
                  <a:tcPr/>
                </a:tc>
              </a:tr>
              <a:tr h="743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smtClean="0">
                          <a:ln>
                            <a:noFill/>
                          </a:ln>
                          <a:solidFill>
                            <a:prstClr val="black"/>
                          </a:solidFill>
                          <a:effectLst/>
                          <a:uLnTx/>
                          <a:uFillTx/>
                          <a:latin typeface="+mn-lt"/>
                          <a:ea typeface="+mn-ea"/>
                          <a:cs typeface="+mn-cs"/>
                        </a:rPr>
                        <a:t>4.1. Gospodarka odpadami</a:t>
                      </a:r>
                      <a:endParaRPr lang="pl-PL" dirty="0"/>
                    </a:p>
                  </a:txBody>
                  <a:tcPr/>
                </a:tc>
                <a:tc>
                  <a:txBody>
                    <a:bodyPr/>
                    <a:lstStyle/>
                    <a:p>
                      <a:r>
                        <a:rPr lang="pl-PL" sz="1000" dirty="0" smtClean="0"/>
                        <a:t>Przedsiębiorstwo Gospodarki Komunalnej „Sanikom” Sp. z o. o. w Lubawce</a:t>
                      </a:r>
                      <a:endParaRPr lang="pl-PL" sz="1000" dirty="0"/>
                    </a:p>
                  </a:txBody>
                  <a:tcPr/>
                </a:tc>
                <a:tc>
                  <a:txBody>
                    <a:bodyPr/>
                    <a:lstStyle/>
                    <a:p>
                      <a:r>
                        <a:rPr lang="pl-PL" sz="1000" dirty="0" smtClean="0"/>
                        <a:t>Rozbudowa systemu selektywnej zbiórki odpadów, odbioru i unieszkodliwiania odpadów komunalnych w </a:t>
                      </a:r>
                      <a:r>
                        <a:rPr lang="pl-PL" sz="1000" dirty="0" err="1" smtClean="0"/>
                        <a:t>Środkowosudeckim</a:t>
                      </a:r>
                      <a:r>
                        <a:rPr lang="pl-PL" sz="1000" dirty="0" smtClean="0"/>
                        <a:t> Regionie Gospodarki Odpadami</a:t>
                      </a:r>
                    </a:p>
                    <a:p>
                      <a:pPr marL="0" marR="0" indent="0" algn="l" defTabSz="914400" rtl="0" eaLnBrk="1" fontAlgn="auto" latinLnBrk="0" hangingPunct="1">
                        <a:lnSpc>
                          <a:spcPct val="100000"/>
                        </a:lnSpc>
                        <a:spcBef>
                          <a:spcPts val="0"/>
                        </a:spcBef>
                        <a:spcAft>
                          <a:spcPts val="0"/>
                        </a:spcAft>
                        <a:buClrTx/>
                        <a:buSzTx/>
                        <a:buFontTx/>
                        <a:buNone/>
                        <a:tabLst/>
                        <a:defRPr/>
                      </a:pPr>
                      <a:r>
                        <a:rPr lang="pl-PL" sz="1000" i="1" dirty="0" smtClean="0"/>
                        <a:t>- </a:t>
                      </a:r>
                      <a:r>
                        <a:rPr lang="pl-PL" sz="1000" i="1" baseline="0" dirty="0" smtClean="0"/>
                        <a:t> projekt </a:t>
                      </a:r>
                      <a:r>
                        <a:rPr lang="pl-PL" sz="1000" i="1" dirty="0" smtClean="0"/>
                        <a:t>zakończony rzeczowo, do rozliczenia</a:t>
                      </a:r>
                      <a:endParaRPr lang="pl-PL" sz="1000" i="1" dirty="0"/>
                    </a:p>
                  </a:txBody>
                  <a:tcPr/>
                </a:tc>
                <a:tc>
                  <a:txBody>
                    <a:bodyPr/>
                    <a:lstStyle/>
                    <a:p>
                      <a:r>
                        <a:rPr lang="pl-PL" sz="1000" dirty="0" smtClean="0"/>
                        <a:t>20 829 790,41</a:t>
                      </a:r>
                      <a:endParaRPr lang="pl-PL"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dirty="0" smtClean="0"/>
                        <a:t>10 029 791,96</a:t>
                      </a:r>
                      <a:endParaRPr lang="pl-PL" sz="1000" dirty="0"/>
                    </a:p>
                  </a:txBody>
                  <a:tcPr/>
                </a:tc>
              </a:tr>
              <a:tr h="743703">
                <a:tc>
                  <a:txBody>
                    <a:bodyPr/>
                    <a:lstStyle/>
                    <a:p>
                      <a:r>
                        <a:rPr lang="pl-PL" sz="1000" dirty="0" smtClean="0"/>
                        <a:t>4.1. Gospodarka odpadami</a:t>
                      </a:r>
                      <a:endParaRPr lang="pl-PL" sz="1000" dirty="0"/>
                    </a:p>
                  </a:txBody>
                  <a:tcPr/>
                </a:tc>
                <a:tc>
                  <a:txBody>
                    <a:bodyPr/>
                    <a:lstStyle/>
                    <a:p>
                      <a:r>
                        <a:rPr lang="pl-PL" sz="1000" dirty="0" smtClean="0"/>
                        <a:t>Przedsiębiorstwo Gospodarki Komunalnej „Sanikom” Sp. z o. o. w Lubawce</a:t>
                      </a:r>
                      <a:endParaRPr lang="pl-PL" sz="1000" dirty="0"/>
                    </a:p>
                  </a:txBody>
                  <a:tcPr/>
                </a:tc>
                <a:tc>
                  <a:txBody>
                    <a:bodyPr/>
                    <a:lstStyle/>
                    <a:p>
                      <a:r>
                        <a:rPr lang="pl-PL" sz="1000" dirty="0" smtClean="0"/>
                        <a:t>Budowa </a:t>
                      </a:r>
                      <a:r>
                        <a:rPr lang="pl-PL" sz="1000" dirty="0" err="1" smtClean="0"/>
                        <a:t>środkowosudeckiego</a:t>
                      </a:r>
                      <a:r>
                        <a:rPr lang="pl-PL" sz="1000" dirty="0" smtClean="0"/>
                        <a:t> regionu gospodarki odpadami w oparciu o zakład unieszkodliwiania odpadów w Lubawce</a:t>
                      </a:r>
                    </a:p>
                    <a:p>
                      <a:pPr marL="0" marR="0" indent="0" algn="l" defTabSz="914400" rtl="0" eaLnBrk="1" fontAlgn="auto" latinLnBrk="0" hangingPunct="1">
                        <a:lnSpc>
                          <a:spcPct val="100000"/>
                        </a:lnSpc>
                        <a:spcBef>
                          <a:spcPts val="0"/>
                        </a:spcBef>
                        <a:spcAft>
                          <a:spcPts val="0"/>
                        </a:spcAft>
                        <a:buClrTx/>
                        <a:buSzTx/>
                        <a:buFontTx/>
                        <a:buNone/>
                        <a:tabLst/>
                        <a:defRPr/>
                      </a:pPr>
                      <a:r>
                        <a:rPr lang="pl-PL" sz="1000" i="1" dirty="0" smtClean="0"/>
                        <a:t>- </a:t>
                      </a:r>
                      <a:r>
                        <a:rPr lang="pl-PL" sz="1000" i="1" baseline="0" dirty="0" smtClean="0"/>
                        <a:t> projekt </a:t>
                      </a:r>
                      <a:r>
                        <a:rPr lang="pl-PL" sz="1000" i="1" dirty="0" smtClean="0"/>
                        <a:t>zakończony rzeczowo, do rozliczenia</a:t>
                      </a:r>
                      <a:endParaRPr lang="pl-PL" sz="1000" dirty="0"/>
                    </a:p>
                  </a:txBody>
                  <a:tcPr/>
                </a:tc>
                <a:tc>
                  <a:txBody>
                    <a:bodyPr/>
                    <a:lstStyle/>
                    <a:p>
                      <a:r>
                        <a:rPr lang="pl-PL" sz="1000" dirty="0" smtClean="0"/>
                        <a:t>36 526 447,94</a:t>
                      </a:r>
                      <a:endParaRPr lang="pl-PL"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dirty="0" smtClean="0"/>
                        <a:t>22 182 520,08</a:t>
                      </a:r>
                      <a:endParaRPr lang="pl-PL" sz="1000" dirty="0"/>
                    </a:p>
                  </a:txBody>
                  <a:tcPr/>
                </a:tc>
              </a:tr>
              <a:tr h="743703">
                <a:tc>
                  <a:txBody>
                    <a:bodyPr/>
                    <a:lstStyle/>
                    <a:p>
                      <a:r>
                        <a:rPr lang="pl-PL" sz="1000" dirty="0" smtClean="0"/>
                        <a:t>4.3. Poprawa jakości powietrza</a:t>
                      </a:r>
                      <a:endParaRPr lang="pl-PL" sz="1000" dirty="0"/>
                    </a:p>
                  </a:txBody>
                  <a:tcPr/>
                </a:tc>
                <a:tc>
                  <a:txBody>
                    <a:bodyPr/>
                    <a:lstStyle/>
                    <a:p>
                      <a:r>
                        <a:rPr lang="pl-PL" sz="1000" dirty="0" smtClean="0"/>
                        <a:t>Powiat Kamiennogórski</a:t>
                      </a:r>
                      <a:endParaRPr lang="pl-PL" sz="1000" dirty="0"/>
                    </a:p>
                  </a:txBody>
                  <a:tcPr/>
                </a:tc>
                <a:tc>
                  <a:txBody>
                    <a:bodyPr/>
                    <a:lstStyle/>
                    <a:p>
                      <a:r>
                        <a:rPr lang="pl-PL" sz="1000" dirty="0" smtClean="0"/>
                        <a:t>Poprawa jakości powietrza poprzez wymianę źródła ciepła w kompleksie budynków Domu Pomocy Społecznej w Szarocinie z zastosowaniem geotermii</a:t>
                      </a:r>
                    </a:p>
                    <a:p>
                      <a:pPr marL="0" marR="0" indent="0" algn="l" defTabSz="914400" rtl="0" eaLnBrk="1" fontAlgn="auto" latinLnBrk="0" hangingPunct="1">
                        <a:lnSpc>
                          <a:spcPct val="100000"/>
                        </a:lnSpc>
                        <a:spcBef>
                          <a:spcPts val="0"/>
                        </a:spcBef>
                        <a:spcAft>
                          <a:spcPts val="0"/>
                        </a:spcAft>
                        <a:buClrTx/>
                        <a:buSzTx/>
                        <a:buFontTx/>
                        <a:buNone/>
                        <a:tabLst/>
                        <a:defRPr/>
                      </a:pPr>
                      <a:r>
                        <a:rPr lang="pl-PL" sz="1000" i="1" dirty="0" smtClean="0"/>
                        <a:t>- planowane</a:t>
                      </a:r>
                      <a:r>
                        <a:rPr lang="pl-PL" sz="1000" i="1" baseline="0" dirty="0" smtClean="0"/>
                        <a:t> z</a:t>
                      </a:r>
                      <a:r>
                        <a:rPr lang="pl-PL" sz="1000" i="1" dirty="0" smtClean="0"/>
                        <a:t>akończenie projektu: 2014-10-31</a:t>
                      </a:r>
                      <a:endParaRPr lang="pl-PL" sz="1000" i="1" dirty="0"/>
                    </a:p>
                  </a:txBody>
                  <a:tcPr/>
                </a:tc>
                <a:tc>
                  <a:txBody>
                    <a:bodyPr/>
                    <a:lstStyle/>
                    <a:p>
                      <a:r>
                        <a:rPr lang="pl-PL" sz="1000" dirty="0" smtClean="0"/>
                        <a:t>808 500,00</a:t>
                      </a:r>
                      <a:endParaRPr lang="pl-PL" sz="1000" dirty="0"/>
                    </a:p>
                  </a:txBody>
                  <a:tcPr/>
                </a:tc>
                <a:tc>
                  <a:txBody>
                    <a:bodyPr/>
                    <a:lstStyle/>
                    <a:p>
                      <a:r>
                        <a:rPr lang="pl-PL" sz="1000" dirty="0" smtClean="0"/>
                        <a:t>665 975,00</a:t>
                      </a:r>
                    </a:p>
                    <a:p>
                      <a:endParaRPr lang="pl-PL" sz="1000" dirty="0" smtClean="0"/>
                    </a:p>
                  </a:txBody>
                  <a:tcPr/>
                </a:tc>
              </a:tr>
              <a:tr h="698399">
                <a:tc>
                  <a:txBody>
                    <a:bodyPr/>
                    <a:lstStyle/>
                    <a:p>
                      <a:r>
                        <a:rPr lang="pl-PL" sz="1000" dirty="0" smtClean="0"/>
                        <a:t>5.4. Zwiększanie efektywności energetycznej</a:t>
                      </a:r>
                      <a:endParaRPr lang="pl-PL" sz="1000" dirty="0"/>
                    </a:p>
                  </a:txBody>
                  <a:tcPr/>
                </a:tc>
                <a:tc>
                  <a:txBody>
                    <a:bodyPr/>
                    <a:lstStyle/>
                    <a:p>
                      <a:r>
                        <a:rPr lang="pl-PL" sz="1000" dirty="0" smtClean="0"/>
                        <a:t>Gmina Lubawka</a:t>
                      </a:r>
                      <a:endParaRPr lang="pl-PL"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dirty="0" smtClean="0"/>
                        <a:t>Przebudowa, termomodernizacja, budynku Szkoły Podstawowej w Miszkowicach nr 8 na działce według ewidencji gruntów nr 11, obręb Miszkowice </a:t>
                      </a:r>
                      <a:r>
                        <a:rPr lang="pl-PL" sz="1000" i="1" dirty="0" smtClean="0"/>
                        <a:t>- planowane</a:t>
                      </a:r>
                      <a:r>
                        <a:rPr lang="pl-PL" sz="1000" i="1" baseline="0" dirty="0" smtClean="0"/>
                        <a:t> z</a:t>
                      </a:r>
                      <a:r>
                        <a:rPr lang="pl-PL" sz="1000" i="1" dirty="0" smtClean="0"/>
                        <a:t>akończenie projektu: 2015-01-30 </a:t>
                      </a:r>
                      <a:r>
                        <a:rPr lang="pl-PL" sz="1000" dirty="0" smtClean="0"/>
                        <a:t> </a:t>
                      </a:r>
                      <a:endParaRPr lang="pl-PL" sz="1000" dirty="0"/>
                    </a:p>
                  </a:txBody>
                  <a:tcPr/>
                </a:tc>
                <a:tc>
                  <a:txBody>
                    <a:bodyPr/>
                    <a:lstStyle/>
                    <a:p>
                      <a:r>
                        <a:rPr lang="pl-PL" sz="1000" dirty="0" smtClean="0"/>
                        <a:t>850 768,68</a:t>
                      </a:r>
                      <a:endParaRPr lang="pl-PL" sz="1000" dirty="0"/>
                    </a:p>
                  </a:txBody>
                  <a:tcPr/>
                </a:tc>
                <a:tc>
                  <a:txBody>
                    <a:bodyPr/>
                    <a:lstStyle/>
                    <a:p>
                      <a:r>
                        <a:rPr lang="pl-PL" sz="1000" dirty="0" smtClean="0"/>
                        <a:t>627 550,45</a:t>
                      </a:r>
                      <a:endParaRPr lang="pl-PL" sz="1000" dirty="0"/>
                    </a:p>
                  </a:txBody>
                  <a:tcPr/>
                </a:tc>
              </a:tr>
              <a:tr h="676623">
                <a:tc>
                  <a:txBody>
                    <a:bodyPr/>
                    <a:lstStyle/>
                    <a:p>
                      <a:r>
                        <a:rPr lang="pl-PL" sz="1000" dirty="0" smtClean="0"/>
                        <a:t>5.4. Zwiększanie efektywności energetycznej</a:t>
                      </a:r>
                      <a:endParaRPr lang="pl-PL" sz="1000" dirty="0"/>
                    </a:p>
                  </a:txBody>
                  <a:tcPr/>
                </a:tc>
                <a:tc>
                  <a:txBody>
                    <a:bodyPr/>
                    <a:lstStyle/>
                    <a:p>
                      <a:r>
                        <a:rPr lang="pl-PL" sz="1000" dirty="0" smtClean="0"/>
                        <a:t>Powiatowe Centrum Zdrowia w Kamiennej Górze Sp. z o.o.</a:t>
                      </a:r>
                      <a:endParaRPr lang="pl-PL" sz="1000" dirty="0"/>
                    </a:p>
                  </a:txBody>
                  <a:tcPr/>
                </a:tc>
                <a:tc>
                  <a:txBody>
                    <a:bodyPr/>
                    <a:lstStyle/>
                    <a:p>
                      <a:r>
                        <a:rPr lang="pl-PL" sz="1000" dirty="0" smtClean="0"/>
                        <a:t>Termomodernizacja budynku szpitala w Kamiennej Górze wraz z pozyskaniem odnawialnych źródeł energii </a:t>
                      </a:r>
                    </a:p>
                    <a:p>
                      <a:pPr marL="0" marR="0" indent="0" algn="l" defTabSz="914400" rtl="0" eaLnBrk="1" fontAlgn="auto" latinLnBrk="0" hangingPunct="1">
                        <a:lnSpc>
                          <a:spcPct val="100000"/>
                        </a:lnSpc>
                        <a:spcBef>
                          <a:spcPts val="0"/>
                        </a:spcBef>
                        <a:spcAft>
                          <a:spcPts val="0"/>
                        </a:spcAft>
                        <a:buClrTx/>
                        <a:buSzTx/>
                        <a:buFontTx/>
                        <a:buNone/>
                        <a:tabLst/>
                        <a:defRPr/>
                      </a:pPr>
                      <a:r>
                        <a:rPr lang="pl-PL" sz="1000" i="1" dirty="0" smtClean="0"/>
                        <a:t>- </a:t>
                      </a:r>
                      <a:r>
                        <a:rPr lang="pl-PL" sz="1000" i="1" baseline="0" dirty="0" smtClean="0"/>
                        <a:t> projekt </a:t>
                      </a:r>
                      <a:r>
                        <a:rPr lang="pl-PL" sz="1000" i="1" dirty="0" smtClean="0"/>
                        <a:t>zakończony rzeczowo, do rozliczenia</a:t>
                      </a:r>
                    </a:p>
                    <a:p>
                      <a:endParaRPr lang="pl-PL" sz="1000" dirty="0"/>
                    </a:p>
                  </a:txBody>
                  <a:tcPr/>
                </a:tc>
                <a:tc>
                  <a:txBody>
                    <a:bodyPr/>
                    <a:lstStyle/>
                    <a:p>
                      <a:r>
                        <a:rPr lang="pl-PL" sz="1000" dirty="0" smtClean="0"/>
                        <a:t>1 886 407,29</a:t>
                      </a:r>
                      <a:endParaRPr lang="pl-PL" sz="1000" dirty="0"/>
                    </a:p>
                  </a:txBody>
                  <a:tcPr/>
                </a:tc>
                <a:tc>
                  <a:txBody>
                    <a:bodyPr/>
                    <a:lstStyle/>
                    <a:p>
                      <a:r>
                        <a:rPr lang="pl-PL" sz="1000" dirty="0" smtClean="0"/>
                        <a:t>924 642,00</a:t>
                      </a:r>
                      <a:endParaRPr lang="pl-PL" sz="1000" dirty="0"/>
                    </a:p>
                  </a:txBody>
                  <a:tcPr/>
                </a:tc>
              </a:tr>
            </a:tbl>
          </a:graphicData>
        </a:graphic>
      </p:graphicFrame>
    </p:spTree>
    <p:extLst>
      <p:ext uri="{BB962C8B-B14F-4D97-AF65-F5344CB8AC3E}">
        <p14:creationId xmlns:p14="http://schemas.microsoft.com/office/powerpoint/2010/main" val="3131474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0" y="44624"/>
            <a:ext cx="9144000" cy="431800"/>
          </a:xfrm>
          <a:prstGeom prst="rect">
            <a:avLst/>
          </a:prstGeom>
          <a:solidFill>
            <a:srgbClr val="FFC000"/>
          </a:solidFill>
          <a:effectLst>
            <a:outerShdw blurRad="50800" dist="38100" dir="2700000" algn="tl" rotWithShape="0">
              <a:prstClr val="black">
                <a:alpha val="40000"/>
              </a:prstClr>
            </a:outerShdw>
          </a:effectLst>
        </p:spPr>
        <p:txBody>
          <a:bodyPr vert="horz" lIns="91440" tIns="45720" rIns="91440" bIns="45720" rtlCol="0" anchor="t"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pl-PL" sz="1600" b="1" i="0" u="none" strike="noStrike" kern="1200" cap="all" spc="0" normalizeH="0" baseline="0" noProof="0" dirty="0" smtClean="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rPr>
              <a:t>Regionalny Program Operacyjny DLA Województwa Dolnośląskiego NA LATA 2007-2013</a:t>
            </a:r>
            <a:endParaRPr kumimoji="0" lang="pl-PL" sz="1600" b="1" i="0" u="none" strike="noStrike" kern="1200" cap="all" spc="0" normalizeH="0" baseline="0" noProof="0" dirty="0">
              <a:ln w="0"/>
              <a:solidFill>
                <a:schemeClr val="tx1"/>
              </a:solidFill>
              <a:effectLst>
                <a:outerShdw blurRad="50800" dist="38100" dir="18900000" algn="bl" rotWithShape="0">
                  <a:prstClr val="black">
                    <a:alpha val="40000"/>
                  </a:prstClr>
                </a:outerShdw>
                <a:reflection blurRad="12700" stA="50000" endPos="50000" dist="5000" dir="5400000" sy="-100000" rotWithShape="0"/>
              </a:effectLst>
              <a:uLnTx/>
              <a:uFillTx/>
              <a:latin typeface="Calibri" pitchFamily="34" charset="0"/>
              <a:ea typeface="+mj-ea"/>
              <a:cs typeface="+mj-cs"/>
            </a:endParaRPr>
          </a:p>
        </p:txBody>
      </p:sp>
      <p:sp>
        <p:nvSpPr>
          <p:cNvPr id="3" name="Prostokąt 2"/>
          <p:cNvSpPr/>
          <p:nvPr/>
        </p:nvSpPr>
        <p:spPr>
          <a:xfrm>
            <a:off x="251520" y="548680"/>
            <a:ext cx="8640960" cy="504056"/>
          </a:xfrm>
          <a:prstGeom prst="rect">
            <a:avLst/>
          </a:prstGeom>
          <a:solidFill>
            <a:schemeClr val="bg2">
              <a:lumMod val="2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pl-PL" sz="1600" b="1" dirty="0" smtClean="0">
                <a:solidFill>
                  <a:schemeClr val="bg1"/>
                </a:solidFill>
                <a:latin typeface="Cambria" pitchFamily="18" charset="0"/>
                <a:ea typeface="Times New Roman" pitchFamily="18" charset="0"/>
                <a:cs typeface="Times New Roman" pitchFamily="18" charset="0"/>
              </a:rPr>
              <a:t>Przykłady projektów zrealizowanych/ </a:t>
            </a:r>
            <a:r>
              <a:rPr lang="pl-PL" sz="1600" b="1" dirty="0" smtClean="0">
                <a:solidFill>
                  <a:schemeClr val="bg1"/>
                </a:solidFill>
                <a:latin typeface="Cambria" pitchFamily="18" charset="0"/>
                <a:ea typeface="Times New Roman" pitchFamily="18" charset="0"/>
                <a:cs typeface="Times New Roman" pitchFamily="18" charset="0"/>
              </a:rPr>
              <a:t>realizowanych na terenie powiatu kamiennogórskiego dofinansowanych w ramach RPO WD na lata 2007-2013 </a:t>
            </a:r>
          </a:p>
        </p:txBody>
      </p:sp>
      <p:pic>
        <p:nvPicPr>
          <p:cNvPr id="5" name="Obraz 4"/>
          <p:cNvPicPr>
            <a:picLocks noChangeAspect="1"/>
          </p:cNvPicPr>
          <p:nvPr/>
        </p:nvPicPr>
        <p:blipFill>
          <a:blip r:embed="rId2" cstate="print"/>
          <a:srcRect/>
          <a:stretch>
            <a:fillRect/>
          </a:stretch>
        </p:blipFill>
        <p:spPr bwMode="auto">
          <a:xfrm>
            <a:off x="251520" y="6237312"/>
            <a:ext cx="1425575" cy="488950"/>
          </a:xfrm>
          <a:prstGeom prst="rect">
            <a:avLst/>
          </a:prstGeom>
          <a:noFill/>
          <a:ln w="9525">
            <a:noFill/>
            <a:miter lim="800000"/>
            <a:headEnd/>
            <a:tailEnd/>
          </a:ln>
        </p:spPr>
      </p:pic>
      <p:graphicFrame>
        <p:nvGraphicFramePr>
          <p:cNvPr id="6" name="Tabela 5"/>
          <p:cNvGraphicFramePr>
            <a:graphicFrameLocks noGrp="1"/>
          </p:cNvGraphicFramePr>
          <p:nvPr>
            <p:extLst>
              <p:ext uri="{D42A27DB-BD31-4B8C-83A1-F6EECF244321}">
                <p14:modId xmlns:p14="http://schemas.microsoft.com/office/powerpoint/2010/main" val="1216443211"/>
              </p:ext>
            </p:extLst>
          </p:nvPr>
        </p:nvGraphicFramePr>
        <p:xfrm>
          <a:off x="400992" y="1196752"/>
          <a:ext cx="8491488" cy="4754880"/>
        </p:xfrm>
        <a:graphic>
          <a:graphicData uri="http://schemas.openxmlformats.org/drawingml/2006/table">
            <a:tbl>
              <a:tblPr>
                <a:tableStyleId>{16D9F66E-5EB9-4882-86FB-DCBF35E3C3E4}</a:tableStyleId>
              </a:tblPr>
              <a:tblGrid>
                <a:gridCol w="8491488"/>
              </a:tblGrid>
              <a:tr h="4752528">
                <a:tc>
                  <a:txBody>
                    <a:bodyPr/>
                    <a:lstStyle/>
                    <a:p>
                      <a:pPr marL="0" indent="0" algn="l">
                        <a:lnSpc>
                          <a:spcPct val="100000"/>
                        </a:lnSpc>
                        <a:spcBef>
                          <a:spcPts val="0"/>
                        </a:spcBef>
                        <a:spcAft>
                          <a:spcPts val="0"/>
                        </a:spcAft>
                      </a:pPr>
                      <a:r>
                        <a:rPr lang="pl-PL" sz="1200" b="1" kern="1200" spc="0" baseline="0" dirty="0" smtClean="0">
                          <a:solidFill>
                            <a:srgbClr val="000000"/>
                          </a:solidFill>
                          <a:effectLst/>
                          <a:latin typeface="Calibri" panose="020F0502020204030204" pitchFamily="34" charset="0"/>
                          <a:ea typeface="Times New Roman"/>
                          <a:cs typeface="Times New Roman"/>
                        </a:rPr>
                        <a:t>RPDS.04.01.00-02-014/11 "Rozbudowa systemu selektywnej zbiórki odpadów, odbioru i unieszkodliwiania odpadów komunalnych w </a:t>
                      </a:r>
                      <a:r>
                        <a:rPr lang="pl-PL" sz="1200" b="1" kern="1200" spc="0" baseline="0" dirty="0" err="1" smtClean="0">
                          <a:solidFill>
                            <a:srgbClr val="000000"/>
                          </a:solidFill>
                          <a:effectLst/>
                          <a:latin typeface="Calibri" panose="020F0502020204030204" pitchFamily="34" charset="0"/>
                          <a:ea typeface="Times New Roman"/>
                          <a:cs typeface="Times New Roman"/>
                        </a:rPr>
                        <a:t>Środkowosudeckim</a:t>
                      </a:r>
                      <a:r>
                        <a:rPr lang="pl-PL" sz="1200" b="1" kern="1200" spc="0" baseline="0" dirty="0" smtClean="0">
                          <a:solidFill>
                            <a:srgbClr val="000000"/>
                          </a:solidFill>
                          <a:effectLst/>
                          <a:latin typeface="Calibri" panose="020F0502020204030204" pitchFamily="34" charset="0"/>
                          <a:ea typeface="Times New Roman"/>
                          <a:cs typeface="Times New Roman"/>
                        </a:rPr>
                        <a:t> Regionie Gospodarki Odpadami"</a:t>
                      </a:r>
                      <a:endParaRPr lang="pl-PL" sz="1200" kern="1200" spc="0" baseline="0" dirty="0" smtClean="0">
                        <a:effectLst/>
                        <a:latin typeface="Calibri" panose="020F0502020204030204" pitchFamily="34" charset="0"/>
                        <a:ea typeface="Calibri"/>
                        <a:cs typeface="Times New Roman"/>
                      </a:endParaRPr>
                    </a:p>
                    <a:p>
                      <a:pPr marL="0" indent="0" algn="l">
                        <a:lnSpc>
                          <a:spcPct val="100000"/>
                        </a:lnSpc>
                        <a:spcBef>
                          <a:spcPts val="0"/>
                        </a:spcBef>
                        <a:spcAft>
                          <a:spcPts val="0"/>
                        </a:spcAft>
                      </a:pPr>
                      <a:r>
                        <a:rPr lang="pl-PL" sz="1200" kern="1200" spc="0" baseline="0" dirty="0" smtClean="0">
                          <a:effectLst/>
                          <a:latin typeface="Calibri" panose="020F0502020204030204" pitchFamily="34" charset="0"/>
                          <a:ea typeface="Times New Roman"/>
                          <a:cs typeface="Times New Roman"/>
                        </a:rPr>
                        <a:t>Projekt w sposób kompleksowy przyczynia się do maksymalnego wykorzystania istniejących możliwości poszczególnych obiektów gospodarki odpadami do odzysku i unieszkodliwiania jak również ujęcia strumienia odpadów w sposób selektywny, pozwalający na maksymalizacje odzysku odpadów, osiągnięcia poziomów selektywnej zbiórki odpadów przy nie ponoszeniu nadmiernych, nieuzasadnionych kosztów. Projekt obejmuje:</a:t>
                      </a:r>
                      <a:endParaRPr lang="pl-PL" sz="1200" kern="1200" spc="0" baseline="0" dirty="0" smtClean="0">
                        <a:effectLst/>
                        <a:latin typeface="Calibri" panose="020F0502020204030204" pitchFamily="34" charset="0"/>
                        <a:ea typeface="Calibri"/>
                        <a:cs typeface="Times New Roman"/>
                      </a:endParaRPr>
                    </a:p>
                    <a:p>
                      <a:pPr marL="0" indent="0" algn="l">
                        <a:lnSpc>
                          <a:spcPct val="100000"/>
                        </a:lnSpc>
                        <a:spcBef>
                          <a:spcPts val="0"/>
                        </a:spcBef>
                        <a:spcAft>
                          <a:spcPts val="0"/>
                        </a:spcAft>
                      </a:pPr>
                      <a:r>
                        <a:rPr lang="pl-PL" sz="1200" kern="1200" spc="0" baseline="0" dirty="0" smtClean="0">
                          <a:effectLst/>
                          <a:latin typeface="Calibri" panose="020F0502020204030204" pitchFamily="34" charset="0"/>
                          <a:ea typeface="Times New Roman"/>
                          <a:cs typeface="Times New Roman"/>
                        </a:rPr>
                        <a:t>• budowę stacji przeładunkowej wraz z punktem selektywnej zbiórki odpadów komunalnych w Jaworze,</a:t>
                      </a:r>
                      <a:endParaRPr lang="pl-PL" sz="1200" kern="1200" spc="0" baseline="0" dirty="0" smtClean="0">
                        <a:effectLst/>
                        <a:latin typeface="Calibri" panose="020F0502020204030204" pitchFamily="34" charset="0"/>
                        <a:ea typeface="Calibri"/>
                        <a:cs typeface="Times New Roman"/>
                      </a:endParaRPr>
                    </a:p>
                    <a:p>
                      <a:pPr marL="0" indent="0" algn="l">
                        <a:lnSpc>
                          <a:spcPct val="100000"/>
                        </a:lnSpc>
                        <a:spcBef>
                          <a:spcPts val="0"/>
                        </a:spcBef>
                        <a:spcAft>
                          <a:spcPts val="0"/>
                        </a:spcAft>
                      </a:pPr>
                      <a:r>
                        <a:rPr lang="pl-PL" sz="1200" kern="1200" spc="0" baseline="0" dirty="0" smtClean="0">
                          <a:effectLst/>
                          <a:latin typeface="Calibri" panose="020F0502020204030204" pitchFamily="34" charset="0"/>
                          <a:ea typeface="Times New Roman"/>
                          <a:cs typeface="Times New Roman"/>
                        </a:rPr>
                        <a:t>• budowę stacji przeładunkowej w Pielgrzymce,</a:t>
                      </a:r>
                      <a:endParaRPr lang="pl-PL" sz="1200" kern="1200" spc="0" baseline="0" dirty="0" smtClean="0">
                        <a:effectLst/>
                        <a:latin typeface="Calibri" panose="020F0502020204030204" pitchFamily="34" charset="0"/>
                        <a:ea typeface="Calibri"/>
                        <a:cs typeface="Times New Roman"/>
                      </a:endParaRPr>
                    </a:p>
                    <a:p>
                      <a:pPr marL="0" indent="0" algn="l">
                        <a:lnSpc>
                          <a:spcPct val="100000"/>
                        </a:lnSpc>
                        <a:spcBef>
                          <a:spcPts val="0"/>
                        </a:spcBef>
                        <a:spcAft>
                          <a:spcPts val="0"/>
                        </a:spcAft>
                      </a:pPr>
                      <a:r>
                        <a:rPr lang="pl-PL" sz="1200" kern="1200" spc="0" baseline="0" dirty="0" smtClean="0">
                          <a:effectLst/>
                          <a:latin typeface="Calibri" panose="020F0502020204030204" pitchFamily="34" charset="0"/>
                          <a:ea typeface="Times New Roman"/>
                          <a:cs typeface="Times New Roman"/>
                        </a:rPr>
                        <a:t>• budowę zaplecza </a:t>
                      </a:r>
                      <a:r>
                        <a:rPr lang="pl-PL" sz="1200" kern="1200" spc="0" baseline="0" dirty="0" err="1" smtClean="0">
                          <a:effectLst/>
                          <a:latin typeface="Calibri" panose="020F0502020204030204" pitchFamily="34" charset="0"/>
                          <a:ea typeface="Times New Roman"/>
                          <a:cs typeface="Times New Roman"/>
                        </a:rPr>
                        <a:t>socjalno</a:t>
                      </a:r>
                      <a:r>
                        <a:rPr lang="pl-PL" sz="1200" kern="1200" spc="0" baseline="0" dirty="0" smtClean="0">
                          <a:effectLst/>
                          <a:latin typeface="Calibri" panose="020F0502020204030204" pitchFamily="34" charset="0"/>
                          <a:ea typeface="Times New Roman"/>
                          <a:cs typeface="Times New Roman"/>
                        </a:rPr>
                        <a:t> – technicznego oraz punktu selektywnej zbiórki odpadów komunalnych w Kamiennej Górze,</a:t>
                      </a:r>
                      <a:endParaRPr lang="pl-PL" sz="1200" kern="1200" spc="0" baseline="0" dirty="0" smtClean="0">
                        <a:effectLst/>
                        <a:latin typeface="Calibri" panose="020F0502020204030204" pitchFamily="34" charset="0"/>
                        <a:ea typeface="Calibri"/>
                        <a:cs typeface="Times New Roman"/>
                      </a:endParaRPr>
                    </a:p>
                    <a:p>
                      <a:pPr marL="0" indent="0" algn="l">
                        <a:lnSpc>
                          <a:spcPct val="100000"/>
                        </a:lnSpc>
                        <a:spcBef>
                          <a:spcPts val="0"/>
                        </a:spcBef>
                        <a:spcAft>
                          <a:spcPts val="0"/>
                        </a:spcAft>
                      </a:pPr>
                      <a:r>
                        <a:rPr lang="pl-PL" sz="1200" kern="1200" spc="0" baseline="0" dirty="0" smtClean="0">
                          <a:effectLst/>
                          <a:latin typeface="Calibri" panose="020F0502020204030204" pitchFamily="34" charset="0"/>
                          <a:ea typeface="Times New Roman"/>
                          <a:cs typeface="Times New Roman"/>
                        </a:rPr>
                        <a:t>• budowę sortowni surowców wtórnych w Lubawce.</a:t>
                      </a:r>
                      <a:endParaRPr lang="pl-PL" sz="1200" kern="1200" spc="0" baseline="0" dirty="0" smtClean="0">
                        <a:effectLst/>
                        <a:latin typeface="Calibri" panose="020F0502020204030204"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1" kern="1200" spc="0" baseline="0" dirty="0" smtClean="0">
                          <a:effectLst/>
                          <a:latin typeface="Calibri" panose="020F0502020204030204" pitchFamily="34" charset="0"/>
                          <a:ea typeface="Times New Roman"/>
                        </a:rPr>
                        <a:t>Ilość odpadów poddanych odzyskowi: 473,00 </a:t>
                      </a:r>
                      <a:r>
                        <a:rPr lang="pl-PL" sz="1200" b="1" dirty="0" smtClean="0">
                          <a:effectLst/>
                          <a:latin typeface="Calibri" panose="020F0502020204030204" pitchFamily="34" charset="0"/>
                        </a:rPr>
                        <a:t>Mg/rok</a:t>
                      </a:r>
                    </a:p>
                    <a:p>
                      <a:pPr marL="0" indent="0" algn="l">
                        <a:lnSpc>
                          <a:spcPct val="100000"/>
                        </a:lnSpc>
                        <a:spcBef>
                          <a:spcPts val="0"/>
                        </a:spcBef>
                        <a:spcAft>
                          <a:spcPts val="0"/>
                        </a:spcAft>
                      </a:pPr>
                      <a:r>
                        <a:rPr lang="pl-PL" sz="1200" b="1" kern="1200" spc="0" baseline="0" dirty="0" smtClean="0">
                          <a:effectLst/>
                          <a:latin typeface="Calibri" panose="020F0502020204030204" pitchFamily="34" charset="0"/>
                          <a:ea typeface="Times New Roman"/>
                        </a:rPr>
                        <a:t>Liczba osób objęta selektywną zbiórką odpadów w wyniku realizacji projektu : 70 235,00</a:t>
                      </a:r>
                    </a:p>
                    <a:p>
                      <a:pPr marL="0" indent="0" algn="l">
                        <a:lnSpc>
                          <a:spcPct val="100000"/>
                        </a:lnSpc>
                        <a:spcBef>
                          <a:spcPts val="0"/>
                        </a:spcBef>
                        <a:spcAft>
                          <a:spcPts val="0"/>
                        </a:spcAft>
                      </a:pPr>
                      <a:r>
                        <a:rPr lang="pl-PL" sz="1200" b="1" kern="1200" spc="0" baseline="0" dirty="0" smtClean="0">
                          <a:effectLst/>
                          <a:latin typeface="Calibri" panose="020F0502020204030204" pitchFamily="34" charset="0"/>
                          <a:ea typeface="Times New Roman"/>
                        </a:rPr>
                        <a:t>Liczba bezpośrednich utworzonych miejsc pracy: 8,00 w tym kobiety 8,00</a:t>
                      </a:r>
                    </a:p>
                    <a:p>
                      <a:pPr marL="0" marR="0" indent="0" algn="l">
                        <a:lnSpc>
                          <a:spcPct val="100000"/>
                        </a:lnSpc>
                        <a:spcBef>
                          <a:spcPts val="0"/>
                        </a:spcBef>
                        <a:spcAft>
                          <a:spcPts val="0"/>
                        </a:spcAft>
                      </a:pPr>
                      <a:endParaRPr lang="pl-PL" sz="1200" b="1" kern="1200" spc="0" baseline="0" dirty="0" smtClean="0">
                        <a:solidFill>
                          <a:srgbClr val="000000"/>
                        </a:solidFill>
                        <a:effectLst/>
                        <a:latin typeface="Calibri" panose="020F0502020204030204" pitchFamily="34" charset="0"/>
                      </a:endParaRPr>
                    </a:p>
                    <a:p>
                      <a:pPr marL="0" marR="0" indent="0" algn="l">
                        <a:lnSpc>
                          <a:spcPct val="100000"/>
                        </a:lnSpc>
                        <a:spcBef>
                          <a:spcPts val="0"/>
                        </a:spcBef>
                        <a:spcAft>
                          <a:spcPts val="0"/>
                        </a:spcAft>
                      </a:pPr>
                      <a:r>
                        <a:rPr lang="pl-PL" sz="1200" b="1" kern="1200" spc="0" baseline="0" dirty="0" smtClean="0">
                          <a:solidFill>
                            <a:srgbClr val="000000"/>
                          </a:solidFill>
                          <a:effectLst/>
                          <a:latin typeface="Calibri" panose="020F0502020204030204" pitchFamily="34" charset="0"/>
                        </a:rPr>
                        <a:t>RPDS.04.01.00-02-014/11-00 "Rozbudowa systemu selektywnej zbiórki odpadów, odbioru i unieszkodliwiania odpadów komunalnych w </a:t>
                      </a:r>
                      <a:r>
                        <a:rPr lang="pl-PL" sz="1200" b="1" kern="1200" spc="0" baseline="0" dirty="0" err="1" smtClean="0">
                          <a:solidFill>
                            <a:srgbClr val="000000"/>
                          </a:solidFill>
                          <a:effectLst/>
                          <a:latin typeface="Calibri" panose="020F0502020204030204" pitchFamily="34" charset="0"/>
                        </a:rPr>
                        <a:t>Środkowosudeckim</a:t>
                      </a:r>
                      <a:r>
                        <a:rPr lang="pl-PL" sz="1200" b="1" kern="1200" spc="0" baseline="0" dirty="0" smtClean="0">
                          <a:solidFill>
                            <a:srgbClr val="000000"/>
                          </a:solidFill>
                          <a:effectLst/>
                          <a:latin typeface="Calibri" panose="020F0502020204030204" pitchFamily="34" charset="0"/>
                        </a:rPr>
                        <a:t> Regionie Gospodarki Odpadami"</a:t>
                      </a:r>
                      <a:endParaRPr lang="pl-PL" sz="1200" b="1" kern="1200" spc="0" baseline="0" dirty="0" smtClean="0">
                        <a:effectLst/>
                        <a:latin typeface="Calibri" panose="020F0502020204030204" pitchFamily="34" charset="0"/>
                      </a:endParaRPr>
                    </a:p>
                    <a:p>
                      <a:pPr marL="0" indent="0" algn="l">
                        <a:lnSpc>
                          <a:spcPct val="100000"/>
                        </a:lnSpc>
                        <a:spcBef>
                          <a:spcPts val="0"/>
                        </a:spcBef>
                      </a:pPr>
                      <a:r>
                        <a:rPr lang="pl-PL" sz="1200" kern="1200" dirty="0" smtClean="0">
                          <a:solidFill>
                            <a:schemeClr val="dk1"/>
                          </a:solidFill>
                          <a:effectLst/>
                          <a:latin typeface="Calibri" panose="020F0502020204030204" pitchFamily="34" charset="0"/>
                          <a:ea typeface="+mn-ea"/>
                          <a:cs typeface="+mn-cs"/>
                        </a:rPr>
                        <a:t>Realizacja przedmiotowego projektu jest III etapem (ostatnim i uzupełniającym) rozbudowy z przebudową (modernizacją) składowiska odpadów innych niż niebezpieczne i obojętne w miejscowości Lubawka. Przedmiotem projektu jest budowa sortowni rozumianej jako zakład przetwarzania odpadów wraz z zakupem urządzeń do przetwarzania odpadów, budowa kompostowni wraz z technologią modułowej kompostowni odpadów, zakup wyposażenia do obsługi sortowni i kompostowni. Realizacja projektu zapewni powstanie </a:t>
                      </a:r>
                      <a:r>
                        <a:rPr lang="pl-PL" sz="1200" kern="1200" dirty="0" err="1" smtClean="0">
                          <a:solidFill>
                            <a:schemeClr val="dk1"/>
                          </a:solidFill>
                          <a:effectLst/>
                          <a:latin typeface="Calibri" panose="020F0502020204030204" pitchFamily="34" charset="0"/>
                          <a:ea typeface="+mn-ea"/>
                          <a:cs typeface="+mn-cs"/>
                        </a:rPr>
                        <a:t>Środkowosudeckiego</a:t>
                      </a:r>
                      <a:r>
                        <a:rPr lang="pl-PL" sz="1200" kern="1200" dirty="0" smtClean="0">
                          <a:solidFill>
                            <a:schemeClr val="dk1"/>
                          </a:solidFill>
                          <a:effectLst/>
                          <a:latin typeface="Calibri" panose="020F0502020204030204" pitchFamily="34" charset="0"/>
                          <a:ea typeface="+mn-ea"/>
                          <a:cs typeface="+mn-cs"/>
                        </a:rPr>
                        <a:t> Regionu Gospodarki Odpadami, a tym samym odbiór odpadów z terenu 17 gmin. </a:t>
                      </a:r>
                    </a:p>
                    <a:p>
                      <a:pPr marL="0" indent="0" algn="l">
                        <a:lnSpc>
                          <a:spcPct val="100000"/>
                        </a:lnSpc>
                        <a:spcBef>
                          <a:spcPts val="0"/>
                        </a:spcBef>
                      </a:pPr>
                      <a:r>
                        <a:rPr lang="pl-PL" sz="1200" kern="1200" dirty="0" smtClean="0">
                          <a:solidFill>
                            <a:schemeClr val="dk1"/>
                          </a:solidFill>
                          <a:effectLst/>
                          <a:latin typeface="Calibri" panose="020F0502020204030204" pitchFamily="34" charset="0"/>
                          <a:ea typeface="+mn-ea"/>
                          <a:cs typeface="+mn-cs"/>
                        </a:rPr>
                        <a:t>W  wyniku realizacji projektu powstanie Zakład Unieszkodliwiania Odpadów, w którym odbywać się będzie przetwarzanie odpadów polegające na rozdziale odpadów komunalnych na: frakcję suchą,</a:t>
                      </a:r>
                      <a:r>
                        <a:rPr lang="pl-PL" sz="1200" kern="1200" baseline="0" dirty="0" smtClean="0">
                          <a:solidFill>
                            <a:schemeClr val="dk1"/>
                          </a:solidFill>
                          <a:effectLst/>
                          <a:latin typeface="Calibri" panose="020F0502020204030204" pitchFamily="34" charset="0"/>
                          <a:ea typeface="+mn-ea"/>
                          <a:cs typeface="+mn-cs"/>
                        </a:rPr>
                        <a:t> </a:t>
                      </a:r>
                      <a:r>
                        <a:rPr lang="pl-PL" sz="1200" kern="1200" dirty="0" smtClean="0">
                          <a:solidFill>
                            <a:schemeClr val="dk1"/>
                          </a:solidFill>
                          <a:effectLst/>
                          <a:latin typeface="Calibri" panose="020F0502020204030204" pitchFamily="34" charset="0"/>
                          <a:ea typeface="+mn-ea"/>
                          <a:cs typeface="+mn-cs"/>
                        </a:rPr>
                        <a:t>frakcję mokrą, minerały do wykorzystywania gospodarczego. Składowaniu podlegać będzie również balast – ok. 10 % całości odpadów. </a:t>
                      </a:r>
                    </a:p>
                    <a:p>
                      <a:pPr marL="0" marR="0">
                        <a:spcBef>
                          <a:spcPts val="0"/>
                        </a:spcBef>
                        <a:spcAft>
                          <a:spcPts val="0"/>
                        </a:spcAft>
                      </a:pPr>
                      <a:r>
                        <a:rPr lang="pl-PL" sz="1200" b="1" dirty="0" smtClean="0">
                          <a:effectLst/>
                          <a:latin typeface="Calibri" panose="020F0502020204030204" pitchFamily="34" charset="0"/>
                        </a:rPr>
                        <a:t>Liczba przetworzonych odpadów 39 518,00 Mg/rok</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1" kern="1200" spc="0" baseline="0" dirty="0" smtClean="0">
                          <a:effectLst/>
                          <a:latin typeface="Calibri" panose="020F0502020204030204" pitchFamily="34" charset="0"/>
                          <a:ea typeface="Times New Roman"/>
                        </a:rPr>
                        <a:t>Liczba bezpośrednich utworzonych miejsc pracy * 6,00 w tym kobiety 6,00</a:t>
                      </a:r>
                      <a:endParaRPr lang="pl-PL" sz="1100" b="1" dirty="0">
                        <a:effectLst/>
                        <a:latin typeface="Calibri"/>
                        <a:ea typeface="Calibri"/>
                        <a:cs typeface="Times New Roman"/>
                      </a:endParaRPr>
                    </a:p>
                  </a:txBody>
                  <a:tcPr marL="89535" marR="89535" marT="0" marB="0">
                    <a:solidFill>
                      <a:schemeClr val="accent3">
                        <a:lumMod val="20000"/>
                        <a:lumOff val="80000"/>
                      </a:schemeClr>
                    </a:solidFill>
                  </a:tcPr>
                </a:tc>
              </a:tr>
            </a:tbl>
          </a:graphicData>
        </a:graphic>
      </p:graphicFrame>
    </p:spTree>
    <p:extLst>
      <p:ext uri="{BB962C8B-B14F-4D97-AF65-F5344CB8AC3E}">
        <p14:creationId xmlns:p14="http://schemas.microsoft.com/office/powerpoint/2010/main" val="3323397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UMWD">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rmAutofit/>
      </a:bodyPr>
      <a:lstStyle>
        <a:defPPr>
          <a:defRPr b="1" dirty="0" smtClean="0"/>
        </a:defPPr>
      </a:lstStyle>
    </a:txDef>
  </a:objectDefaults>
  <a:extraClrSchemeLst/>
</a:theme>
</file>

<file path=ppt/theme/theme3.xml><?xml version="1.0" encoding="utf-8"?>
<a:theme xmlns:a="http://schemas.openxmlformats.org/drawingml/2006/main" name="8_UMWD">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rmAutofit/>
      </a:bodyPr>
      <a:lstStyle>
        <a:defPPr>
          <a:defRPr b="1" dirty="0" smtClean="0"/>
        </a:defPPr>
      </a:lstStyle>
    </a:txDef>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3313</TotalTime>
  <Words>6708</Words>
  <Application>Microsoft Office PowerPoint</Application>
  <PresentationFormat>Pokaz na ekranie (4:3)</PresentationFormat>
  <Paragraphs>629</Paragraphs>
  <Slides>49</Slides>
  <Notes>10</Notes>
  <HiddenSlides>0</HiddenSlides>
  <MMClips>0</MMClips>
  <ScaleCrop>false</ScaleCrop>
  <HeadingPairs>
    <vt:vector size="4" baseType="variant">
      <vt:variant>
        <vt:lpstr>Motyw</vt:lpstr>
      </vt:variant>
      <vt:variant>
        <vt:i4>3</vt:i4>
      </vt:variant>
      <vt:variant>
        <vt:lpstr>Tytuły slajdów</vt:lpstr>
      </vt:variant>
      <vt:variant>
        <vt:i4>49</vt:i4>
      </vt:variant>
    </vt:vector>
  </HeadingPairs>
  <TitlesOfParts>
    <vt:vector size="52" baseType="lpstr">
      <vt:lpstr>Aerodynamiczny</vt:lpstr>
      <vt:lpstr>UMWD</vt:lpstr>
      <vt:lpstr>8_UMWD</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Regionalny Program Operacyjny Województwa Dolnośląskiego 2014 - 2020</vt:lpstr>
      <vt:lpstr>Regionalny Program Operacyjny Województwa Dolnośląskiego 2014 - 2020</vt:lpstr>
      <vt:lpstr>Regionalny Program Operacyjny Województwa Dolnośląskiego 2014 - 2020</vt:lpstr>
      <vt:lpstr>Prezentacja programu PowerPoint</vt:lpstr>
      <vt:lpstr>Regionalny Program Operacyjny Województwa Dolnośląskiego 2014 - 2020</vt:lpstr>
      <vt:lpstr>Prezentacja programu PowerPoint</vt:lpstr>
      <vt:lpstr>Regionalny Program Operacyjny Województwa Dolnośląskiego 2014 - 2020</vt:lpstr>
      <vt:lpstr>Regionalny Program Operacyjny Województwa Dolnośląskiego 2014 - 2020</vt:lpstr>
      <vt:lpstr>Regionalny Program Operacyjny Województwa Dolnośląskiego 2014 - 2020</vt:lpstr>
      <vt:lpstr>Prezentacja programu PowerPoint</vt:lpstr>
      <vt:lpstr>Regionalny Program Operacyjny Województwa Dolnośląskiego 2014 - 2020</vt:lpstr>
      <vt:lpstr>Regionalny Program Operacyjny Województwa Dolnośląskiego 2014 - 2020</vt:lpstr>
      <vt:lpstr>Regionalny Program Operacyjny Województwa Dolnośląskiego 2014 - 2020</vt:lpstr>
      <vt:lpstr>Prezentacja programu PowerPoint</vt:lpstr>
      <vt:lpstr>Regionalny Program Operacyjny Województwa Dolnośląskiego 2014 - 2020</vt:lpstr>
      <vt:lpstr>Prezentacja programu PowerPoint</vt:lpstr>
      <vt:lpstr>Regionalny Program Operacyjny Województwa Dolnośląskiego 2014 - 2020</vt:lpstr>
      <vt:lpstr>Regionalny Program Operacyjny Województwa Dolnośląskiego 2014 - 2020</vt:lpstr>
      <vt:lpstr>Prezentacja programu PowerPoint</vt:lpstr>
      <vt:lpstr>Regionalny Program Operacyjny Województwa Dolnośląskiego 2014 - 2020</vt:lpstr>
      <vt:lpstr>Regionalny Program Operacyjny Województwa Dolnośląskiego 2014 - 2020</vt:lpstr>
      <vt:lpstr>Prezentacja programu PowerPoint</vt:lpstr>
      <vt:lpstr>Regionalny Program Operacyjny Województwa Dolnośląskiego 2014 - 2020</vt:lpstr>
      <vt:lpstr>Regionalny Program Operacyjny Województwa Dolnośląskiego 2014 - 2020</vt:lpstr>
      <vt:lpstr>Regionalny Program Operacyjny Województwa Dolnośląskiego 2014 - 2020</vt:lpstr>
      <vt:lpstr>Regionalny Program Operacyjny Województwa Dolnośląskiego 2014 - 2020</vt:lpstr>
      <vt:lpstr>Regionalny Program Operacyjny Województwa Dolnośląskiego 2014 - 2020</vt:lpstr>
      <vt:lpstr>Regionalny Program Operacyjny Województwa Dolnośląskiego 2014 - 2020</vt:lpstr>
      <vt:lpstr>Regionalny Program Operacyjny Województwa Dolnośląskiego 2014 - 2020</vt:lpstr>
      <vt:lpstr>Prezentacja programu PowerPoint</vt:lpstr>
      <vt:lpstr>Regionalny Program Operacyjny Województwa Dolnośląskiego 2014 - 2020</vt:lpstr>
      <vt:lpstr>Regionalny Program Operacyjny Województwa Dolnośląskiego 2014 - 2020</vt:lpstr>
      <vt:lpstr>Regionalny Program Operacyjny Województwa Dolnośląskiego 2014 - 2020</vt:lpstr>
      <vt:lpstr>Regionalny Program Operacyjny Województwa Dolnośląskiego 2014 - 2020</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Regionalny Program Operacyjny Województwa Dolnośląskiego</dc:title>
  <dc:creator>Wioletta Sobolewska</dc:creator>
  <cp:lastModifiedBy>USER-L34T</cp:lastModifiedBy>
  <cp:revision>785</cp:revision>
  <cp:lastPrinted>2013-07-08T10:00:33Z</cp:lastPrinted>
  <dcterms:created xsi:type="dcterms:W3CDTF">2013-06-26T12:11:43Z</dcterms:created>
  <dcterms:modified xsi:type="dcterms:W3CDTF">2014-10-01T22:36:29Z</dcterms:modified>
</cp:coreProperties>
</file>